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4"/>
  </p:notesMasterIdLst>
  <p:handoutMasterIdLst>
    <p:handoutMasterId r:id="rId5"/>
  </p:handoutMasterIdLst>
  <p:sldIdLst>
    <p:sldId id="295" r:id="rId2"/>
    <p:sldId id="296" r:id="rId3"/>
  </p:sldIdLst>
  <p:sldSz cx="7775575" cy="10907713"/>
  <p:notesSz cx="6800850" cy="9932988"/>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0" userDrawn="1">
          <p15:clr>
            <a:srgbClr val="A4A3A4"/>
          </p15:clr>
        </p15:guide>
        <p15:guide id="2" pos="244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UJITSU" initials="F" lastIdx="2" clrIdx="0">
    <p:extLst>
      <p:ext uri="{19B8F6BF-5375-455C-9EA6-DF929625EA0E}">
        <p15:presenceInfo xmlns:p15="http://schemas.microsoft.com/office/powerpoint/2012/main" userId="FUJITSU" providerId="None"/>
      </p:ext>
    </p:extLst>
  </p:cmAuthor>
  <p:cmAuthor id="2" name="jikeikai-tok" initials="jt" lastIdx="4" clrIdx="1">
    <p:extLst>
      <p:ext uri="{19B8F6BF-5375-455C-9EA6-DF929625EA0E}">
        <p15:presenceInfo xmlns:p15="http://schemas.microsoft.com/office/powerpoint/2012/main" userId="jikeikai-to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EF8"/>
    <a:srgbClr val="CC0000"/>
    <a:srgbClr val="EFBEA3"/>
    <a:srgbClr val="F4D1BE"/>
    <a:srgbClr val="FDF8F5"/>
    <a:srgbClr val="FCF0EA"/>
    <a:srgbClr val="E7F0F9"/>
    <a:srgbClr val="E2834E"/>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スタイル (濃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99" autoAdjust="0"/>
    <p:restoredTop sz="95345" autoAdjust="0"/>
  </p:normalViewPr>
  <p:slideViewPr>
    <p:cSldViewPr snapToGrid="0">
      <p:cViewPr varScale="1">
        <p:scale>
          <a:sx n="55" d="100"/>
          <a:sy n="55" d="100"/>
        </p:scale>
        <p:origin x="2616" y="90"/>
      </p:cViewPr>
      <p:guideLst>
        <p:guide orient="horz" pos="3050"/>
        <p:guide pos="2449"/>
      </p:guideLst>
    </p:cSldViewPr>
  </p:slideViewPr>
  <p:outlineViewPr>
    <p:cViewPr>
      <p:scale>
        <a:sx n="33" d="100"/>
        <a:sy n="33" d="100"/>
      </p:scale>
      <p:origin x="0" y="0"/>
    </p:cViewPr>
  </p:outlin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FD432952-885E-7069-DFD1-7D8E3B7CBE6A}"/>
              </a:ext>
            </a:extLst>
          </p:cNvPr>
          <p:cNvSpPr>
            <a:spLocks noGrp="1"/>
          </p:cNvSpPr>
          <p:nvPr>
            <p:ph type="hdr" sz="quarter"/>
          </p:nvPr>
        </p:nvSpPr>
        <p:spPr>
          <a:xfrm>
            <a:off x="0" y="5"/>
            <a:ext cx="2946400" cy="498475"/>
          </a:xfrm>
          <a:prstGeom prst="rect">
            <a:avLst/>
          </a:prstGeom>
        </p:spPr>
        <p:txBody>
          <a:bodyPr vert="horz" lIns="91415" tIns="45705" rIns="91415" bIns="45705"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02E180E6-2397-196D-6B0B-839DDF2890F7}"/>
              </a:ext>
            </a:extLst>
          </p:cNvPr>
          <p:cNvSpPr>
            <a:spLocks noGrp="1"/>
          </p:cNvSpPr>
          <p:nvPr>
            <p:ph type="dt" sz="quarter" idx="1"/>
          </p:nvPr>
        </p:nvSpPr>
        <p:spPr>
          <a:xfrm>
            <a:off x="3852863" y="5"/>
            <a:ext cx="2946400" cy="498475"/>
          </a:xfrm>
          <a:prstGeom prst="rect">
            <a:avLst/>
          </a:prstGeom>
        </p:spPr>
        <p:txBody>
          <a:bodyPr vert="horz" lIns="91415" tIns="45705" rIns="91415" bIns="45705" rtlCol="0"/>
          <a:lstStyle>
            <a:lvl1pPr algn="r">
              <a:defRPr sz="1200"/>
            </a:lvl1pPr>
          </a:lstStyle>
          <a:p>
            <a:fld id="{1334D610-F5E0-4586-A7DF-8ADACFFB01A9}" type="datetimeFigureOut">
              <a:rPr kumimoji="1" lang="ja-JP" altLang="en-US" smtClean="0"/>
              <a:t>2024/9/20</a:t>
            </a:fld>
            <a:endParaRPr kumimoji="1" lang="ja-JP" altLang="en-US"/>
          </a:p>
        </p:txBody>
      </p:sp>
      <p:sp>
        <p:nvSpPr>
          <p:cNvPr id="4" name="フッター プレースホルダー 3">
            <a:extLst>
              <a:ext uri="{FF2B5EF4-FFF2-40B4-BE49-F238E27FC236}">
                <a16:creationId xmlns:a16="http://schemas.microsoft.com/office/drawing/2014/main" id="{10FA18F3-E12F-CA1A-B34C-E50660307DFA}"/>
              </a:ext>
            </a:extLst>
          </p:cNvPr>
          <p:cNvSpPr>
            <a:spLocks noGrp="1"/>
          </p:cNvSpPr>
          <p:nvPr>
            <p:ph type="ftr" sz="quarter" idx="2"/>
          </p:nvPr>
        </p:nvSpPr>
        <p:spPr>
          <a:xfrm>
            <a:off x="0" y="9434518"/>
            <a:ext cx="2946400" cy="498475"/>
          </a:xfrm>
          <a:prstGeom prst="rect">
            <a:avLst/>
          </a:prstGeom>
        </p:spPr>
        <p:txBody>
          <a:bodyPr vert="horz" lIns="91415" tIns="45705" rIns="91415" bIns="45705"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29861200-7222-4BB1-F813-1F70DA1D9986}"/>
              </a:ext>
            </a:extLst>
          </p:cNvPr>
          <p:cNvSpPr>
            <a:spLocks noGrp="1"/>
          </p:cNvSpPr>
          <p:nvPr>
            <p:ph type="sldNum" sz="quarter" idx="3"/>
          </p:nvPr>
        </p:nvSpPr>
        <p:spPr>
          <a:xfrm>
            <a:off x="3852863" y="9434518"/>
            <a:ext cx="2946400" cy="498475"/>
          </a:xfrm>
          <a:prstGeom prst="rect">
            <a:avLst/>
          </a:prstGeom>
        </p:spPr>
        <p:txBody>
          <a:bodyPr vert="horz" lIns="91415" tIns="45705" rIns="91415" bIns="45705" rtlCol="0" anchor="b"/>
          <a:lstStyle>
            <a:lvl1pPr algn="r">
              <a:defRPr sz="1200"/>
            </a:lvl1pPr>
          </a:lstStyle>
          <a:p>
            <a:fld id="{912D150C-7785-433D-BE9A-75AF50602B39}" type="slidenum">
              <a:rPr kumimoji="1" lang="ja-JP" altLang="en-US" smtClean="0"/>
              <a:t>‹#›</a:t>
            </a:fld>
            <a:endParaRPr kumimoji="1" lang="ja-JP" altLang="en-US"/>
          </a:p>
        </p:txBody>
      </p:sp>
    </p:spTree>
    <p:extLst>
      <p:ext uri="{BB962C8B-B14F-4D97-AF65-F5344CB8AC3E}">
        <p14:creationId xmlns:p14="http://schemas.microsoft.com/office/powerpoint/2010/main" val="265769899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8"/>
            <a:ext cx="2947034" cy="498374"/>
          </a:xfrm>
          <a:prstGeom prst="rect">
            <a:avLst/>
          </a:prstGeom>
        </p:spPr>
        <p:txBody>
          <a:bodyPr vert="horz" lIns="91452" tIns="45731" rIns="91452" bIns="45731" rtlCol="0"/>
          <a:lstStyle>
            <a:lvl1pPr algn="l">
              <a:defRPr sz="1100"/>
            </a:lvl1pPr>
          </a:lstStyle>
          <a:p>
            <a:endParaRPr kumimoji="1" lang="ja-JP" altLang="en-US"/>
          </a:p>
        </p:txBody>
      </p:sp>
      <p:sp>
        <p:nvSpPr>
          <p:cNvPr id="3" name="日付プレースホルダー 2"/>
          <p:cNvSpPr>
            <a:spLocks noGrp="1"/>
          </p:cNvSpPr>
          <p:nvPr>
            <p:ph type="dt" idx="1"/>
          </p:nvPr>
        </p:nvSpPr>
        <p:spPr>
          <a:xfrm>
            <a:off x="3852245" y="8"/>
            <a:ext cx="2947034" cy="498374"/>
          </a:xfrm>
          <a:prstGeom prst="rect">
            <a:avLst/>
          </a:prstGeom>
        </p:spPr>
        <p:txBody>
          <a:bodyPr vert="horz" lIns="91452" tIns="45731" rIns="91452" bIns="45731" rtlCol="0"/>
          <a:lstStyle>
            <a:lvl1pPr algn="r">
              <a:defRPr sz="1100"/>
            </a:lvl1pPr>
          </a:lstStyle>
          <a:p>
            <a:fld id="{70F99883-74AE-4A2C-81B7-5B86A08198C0}" type="datetimeFigureOut">
              <a:rPr kumimoji="1" lang="ja-JP" altLang="en-US" smtClean="0"/>
              <a:t>2024/9/20</a:t>
            </a:fld>
            <a:endParaRPr kumimoji="1" lang="ja-JP" altLang="en-US"/>
          </a:p>
        </p:txBody>
      </p:sp>
      <p:sp>
        <p:nvSpPr>
          <p:cNvPr id="4" name="スライド イメージ プレースホルダー 3"/>
          <p:cNvSpPr>
            <a:spLocks noGrp="1" noRot="1" noChangeAspect="1"/>
          </p:cNvSpPr>
          <p:nvPr>
            <p:ph type="sldImg" idx="2"/>
          </p:nvPr>
        </p:nvSpPr>
        <p:spPr>
          <a:xfrm>
            <a:off x="2205038" y="1239838"/>
            <a:ext cx="2390775" cy="3354387"/>
          </a:xfrm>
          <a:prstGeom prst="rect">
            <a:avLst/>
          </a:prstGeom>
          <a:noFill/>
          <a:ln w="12700">
            <a:solidFill>
              <a:prstClr val="black"/>
            </a:solidFill>
          </a:ln>
        </p:spPr>
        <p:txBody>
          <a:bodyPr vert="horz" lIns="91452" tIns="45731" rIns="91452" bIns="45731" rtlCol="0" anchor="ctr"/>
          <a:lstStyle/>
          <a:p>
            <a:endParaRPr lang="ja-JP" altLang="en-US"/>
          </a:p>
        </p:txBody>
      </p:sp>
      <p:sp>
        <p:nvSpPr>
          <p:cNvPr id="5" name="ノート プレースホルダー 4"/>
          <p:cNvSpPr>
            <a:spLocks noGrp="1"/>
          </p:cNvSpPr>
          <p:nvPr>
            <p:ph type="body" sz="quarter" idx="3"/>
          </p:nvPr>
        </p:nvSpPr>
        <p:spPr>
          <a:xfrm>
            <a:off x="680086" y="4780251"/>
            <a:ext cx="5440680" cy="3911113"/>
          </a:xfrm>
          <a:prstGeom prst="rect">
            <a:avLst/>
          </a:prstGeom>
        </p:spPr>
        <p:txBody>
          <a:bodyPr vert="horz" lIns="91452" tIns="45731" rIns="91452" bIns="4573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434625"/>
            <a:ext cx="2947034" cy="498373"/>
          </a:xfrm>
          <a:prstGeom prst="rect">
            <a:avLst/>
          </a:prstGeom>
        </p:spPr>
        <p:txBody>
          <a:bodyPr vert="horz" lIns="91452" tIns="45731" rIns="91452" bIns="45731" rtlCol="0" anchor="b"/>
          <a:lstStyle>
            <a:lvl1pPr algn="l">
              <a:defRPr sz="1100"/>
            </a:lvl1pPr>
          </a:lstStyle>
          <a:p>
            <a:endParaRPr kumimoji="1" lang="ja-JP" altLang="en-US"/>
          </a:p>
        </p:txBody>
      </p:sp>
      <p:sp>
        <p:nvSpPr>
          <p:cNvPr id="7" name="スライド番号プレースホルダー 6"/>
          <p:cNvSpPr>
            <a:spLocks noGrp="1"/>
          </p:cNvSpPr>
          <p:nvPr>
            <p:ph type="sldNum" sz="quarter" idx="5"/>
          </p:nvPr>
        </p:nvSpPr>
        <p:spPr>
          <a:xfrm>
            <a:off x="3852245" y="9434625"/>
            <a:ext cx="2947034" cy="498373"/>
          </a:xfrm>
          <a:prstGeom prst="rect">
            <a:avLst/>
          </a:prstGeom>
        </p:spPr>
        <p:txBody>
          <a:bodyPr vert="horz" lIns="91452" tIns="45731" rIns="91452" bIns="45731" rtlCol="0" anchor="b"/>
          <a:lstStyle>
            <a:lvl1pPr algn="r">
              <a:defRPr sz="11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hf hdr="0" ftr="0" dt="0"/>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CD93CC5-A9B8-46A1-B8C3-70AA73E05DA2}" type="slidenum">
              <a:rPr kumimoji="1" lang="ja-JP" altLang="en-US" smtClean="0"/>
              <a:t>1</a:t>
            </a:fld>
            <a:endParaRPr kumimoji="1" lang="ja-JP" altLang="en-US"/>
          </a:p>
        </p:txBody>
      </p:sp>
    </p:spTree>
    <p:extLst>
      <p:ext uri="{BB962C8B-B14F-4D97-AF65-F5344CB8AC3E}">
        <p14:creationId xmlns:p14="http://schemas.microsoft.com/office/powerpoint/2010/main" val="1847507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defTabSz="1026673">
              <a:defRPr/>
            </a:pPr>
            <a:fld id="{ACD93CC5-A9B8-46A1-B8C3-70AA73E05DA2}" type="slidenum">
              <a:rPr lang="ja-JP" altLang="en-US">
                <a:solidFill>
                  <a:prstClr val="black"/>
                </a:solidFill>
                <a:latin typeface="Calibri"/>
                <a:ea typeface="ＭＳ Ｐゴシック" panose="020B0600070205080204" pitchFamily="50" charset="-128"/>
              </a:rPr>
              <a:pPr defTabSz="1026673">
                <a:defRPr/>
              </a:pPr>
              <a:t>2</a:t>
            </a:fld>
            <a:endParaRPr lang="ja-JP" altLang="en-US">
              <a:solidFill>
                <a:prstClr val="black"/>
              </a:solidFill>
              <a:latin typeface="Calibri"/>
              <a:ea typeface="ＭＳ Ｐゴシック" panose="020B0600070205080204" pitchFamily="50" charset="-128"/>
            </a:endParaRPr>
          </a:p>
        </p:txBody>
      </p:sp>
    </p:spTree>
    <p:extLst>
      <p:ext uri="{BB962C8B-B14F-4D97-AF65-F5344CB8AC3E}">
        <p14:creationId xmlns:p14="http://schemas.microsoft.com/office/powerpoint/2010/main" val="39805505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hf sldNum="0" hdr="0" ftr="0" dt="0"/>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18" Type="http://schemas.openxmlformats.org/officeDocument/2006/relationships/image" Target="../media/image15.png"/><Relationship Id="rId3" Type="http://schemas.openxmlformats.org/officeDocument/2006/relationships/image" Target="../media/image1.png"/><Relationship Id="rId21" Type="http://schemas.openxmlformats.org/officeDocument/2006/relationships/image" Target="../media/image18.svg"/><Relationship Id="rId7" Type="http://schemas.openxmlformats.org/officeDocument/2006/relationships/hyperlink" Target="https://frame-illust.com/fi/wp-content/uploads/2018/03/kokuban-shirokuro.png" TargetMode="External"/><Relationship Id="rId12" Type="http://schemas.openxmlformats.org/officeDocument/2006/relationships/image" Target="../media/image9.png"/><Relationship Id="rId17" Type="http://schemas.openxmlformats.org/officeDocument/2006/relationships/image" Target="../media/image14.png"/><Relationship Id="rId2" Type="http://schemas.openxmlformats.org/officeDocument/2006/relationships/notesSlide" Target="../notesSlides/notesSlide1.xml"/><Relationship Id="rId16" Type="http://schemas.openxmlformats.org/officeDocument/2006/relationships/image" Target="../media/image13.png"/><Relationship Id="rId20" Type="http://schemas.openxmlformats.org/officeDocument/2006/relationships/image" Target="../media/image17.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5" Type="http://schemas.openxmlformats.org/officeDocument/2006/relationships/image" Target="../media/image12.png"/><Relationship Id="rId10" Type="http://schemas.openxmlformats.org/officeDocument/2006/relationships/image" Target="../media/image7.png"/><Relationship Id="rId19" Type="http://schemas.openxmlformats.org/officeDocument/2006/relationships/image" Target="../media/image16.png"/><Relationship Id="rId4" Type="http://schemas.openxmlformats.org/officeDocument/2006/relationships/image" Target="../media/image2.png"/><Relationship Id="rId9" Type="http://schemas.openxmlformats.org/officeDocument/2006/relationships/image" Target="../media/image6.png"/><Relationship Id="rId14" Type="http://schemas.openxmlformats.org/officeDocument/2006/relationships/image" Target="../media/image11.png"/></Relationships>
</file>

<file path=ppt/slides/_rels/slide2.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4" name="正方形/長方形 3"/>
          <p:cNvSpPr/>
          <p:nvPr/>
        </p:nvSpPr>
        <p:spPr>
          <a:xfrm>
            <a:off x="100470" y="118167"/>
            <a:ext cx="6955929" cy="1200329"/>
          </a:xfrm>
          <a:prstGeom prst="rect">
            <a:avLst/>
          </a:prstGeom>
        </p:spPr>
        <p:txBody>
          <a:bodyPr wrap="square">
            <a:spAutoFit/>
          </a:bodyPr>
          <a:lstStyle/>
          <a:p>
            <a:r>
              <a:rPr lang="ja-JP" altLang="en-US" sz="3600" b="1" dirty="0">
                <a:latin typeface="HGS創英角ｺﾞｼｯｸUB" panose="020B0900000000000000" pitchFamily="50" charset="-128"/>
                <a:ea typeface="HGS創英角ｺﾞｼｯｸUB" panose="020B0900000000000000" pitchFamily="50" charset="-128"/>
              </a:rPr>
              <a:t>山鼻地区</a:t>
            </a:r>
            <a:endParaRPr lang="en-US" altLang="ja-JP" sz="3600" b="1" dirty="0">
              <a:latin typeface="HGS創英角ｺﾞｼｯｸUB" panose="020B0900000000000000" pitchFamily="50" charset="-128"/>
              <a:ea typeface="HGS創英角ｺﾞｼｯｸUB" panose="020B0900000000000000" pitchFamily="50" charset="-128"/>
            </a:endParaRPr>
          </a:p>
          <a:p>
            <a:r>
              <a:rPr lang="ja-JP" altLang="en-US" sz="3600" b="1" dirty="0">
                <a:latin typeface="HGS創英角ｺﾞｼｯｸUB" panose="020B0900000000000000" pitchFamily="50" charset="-128"/>
                <a:ea typeface="HGS創英角ｺﾞｼｯｸUB" panose="020B0900000000000000" pitchFamily="50" charset="-128"/>
              </a:rPr>
              <a:t>すこやか倶楽部</a:t>
            </a:r>
          </a:p>
        </p:txBody>
      </p:sp>
      <p:sp>
        <p:nvSpPr>
          <p:cNvPr id="81" name="正方形/長方形 80"/>
          <p:cNvSpPr/>
          <p:nvPr/>
        </p:nvSpPr>
        <p:spPr>
          <a:xfrm>
            <a:off x="4133813" y="196030"/>
            <a:ext cx="3525194" cy="1686167"/>
          </a:xfrm>
          <a:prstGeom prst="rect">
            <a:avLst/>
          </a:prstGeom>
        </p:spPr>
        <p:txBody>
          <a:bodyPr wrap="square">
            <a:spAutoFit/>
          </a:bodyPr>
          <a:lstStyle/>
          <a:p>
            <a:pPr>
              <a:lnSpc>
                <a:spcPts val="1400"/>
              </a:lnSpc>
            </a:pPr>
            <a:r>
              <a:rPr lang="ja-JP" altLang="en-US" sz="900" dirty="0">
                <a:solidFill>
                  <a:prstClr val="black"/>
                </a:solidFill>
                <a:latin typeface="Meiryo UI" panose="020B0604030504040204" pitchFamily="50" charset="-128"/>
                <a:ea typeface="Meiryo UI" panose="020B0604030504040204" pitchFamily="50" charset="-128"/>
              </a:rPr>
              <a:t>すこやか倶楽部は札幌市から委託を受け介護予防センターが実施している介護予防教室です。</a:t>
            </a:r>
            <a:endParaRPr lang="en-US" altLang="ja-JP" sz="900" dirty="0">
              <a:solidFill>
                <a:prstClr val="black"/>
              </a:solidFill>
              <a:latin typeface="Meiryo UI" panose="020B0604030504040204" pitchFamily="50" charset="-128"/>
              <a:ea typeface="Meiryo UI" panose="020B0604030504040204" pitchFamily="50" charset="-128"/>
            </a:endParaRPr>
          </a:p>
          <a:p>
            <a:pPr>
              <a:lnSpc>
                <a:spcPts val="1400"/>
              </a:lnSpc>
            </a:pPr>
            <a:r>
              <a:rPr lang="ja-JP" altLang="en-US" sz="900" dirty="0">
                <a:solidFill>
                  <a:srgbClr val="FF0000"/>
                </a:solidFill>
                <a:latin typeface="Meiryo UI" panose="020B0604030504040204" pitchFamily="50" charset="-128"/>
                <a:ea typeface="Meiryo UI" panose="020B0604030504040204" pitchFamily="50" charset="-128"/>
              </a:rPr>
              <a:t>介護予防</a:t>
            </a:r>
            <a:r>
              <a:rPr lang="ja-JP" altLang="en-US" sz="900" dirty="0">
                <a:solidFill>
                  <a:prstClr val="black"/>
                </a:solidFill>
                <a:latin typeface="Meiryo UI" panose="020B0604030504040204" pitchFamily="50" charset="-128"/>
                <a:ea typeface="Meiryo UI" panose="020B0604030504040204" pitchFamily="50" charset="-128"/>
              </a:rPr>
              <a:t>と</a:t>
            </a:r>
            <a:r>
              <a:rPr lang="ja-JP" altLang="en-US" sz="900" dirty="0">
                <a:solidFill>
                  <a:srgbClr val="FF0000"/>
                </a:solidFill>
                <a:latin typeface="Meiryo UI" panose="020B0604030504040204" pitchFamily="50" charset="-128"/>
                <a:ea typeface="Meiryo UI" panose="020B0604030504040204" pitchFamily="50" charset="-128"/>
              </a:rPr>
              <a:t>健康管理</a:t>
            </a:r>
            <a:r>
              <a:rPr lang="ja-JP" altLang="en-US" sz="900" dirty="0">
                <a:solidFill>
                  <a:prstClr val="black"/>
                </a:solidFill>
                <a:latin typeface="Meiryo UI" panose="020B0604030504040204" pitchFamily="50" charset="-128"/>
                <a:ea typeface="Meiryo UI" panose="020B0604030504040204" pitchFamily="50" charset="-128"/>
              </a:rPr>
              <a:t>を目的に教室を開催しています。概ね</a:t>
            </a:r>
            <a:r>
              <a:rPr lang="en-US" altLang="ja-JP" sz="900" dirty="0">
                <a:solidFill>
                  <a:prstClr val="black"/>
                </a:solidFill>
                <a:latin typeface="Meiryo UI" panose="020B0604030504040204" pitchFamily="50" charset="-128"/>
                <a:ea typeface="Meiryo UI" panose="020B0604030504040204" pitchFamily="50" charset="-128"/>
              </a:rPr>
              <a:t>65</a:t>
            </a:r>
            <a:r>
              <a:rPr lang="ja-JP" altLang="en-US" sz="900" dirty="0">
                <a:solidFill>
                  <a:prstClr val="black"/>
                </a:solidFill>
                <a:latin typeface="Meiryo UI" panose="020B0604030504040204" pitchFamily="50" charset="-128"/>
                <a:ea typeface="Meiryo UI" panose="020B0604030504040204" pitchFamily="50" charset="-128"/>
              </a:rPr>
              <a:t>歳以上の方であれば、どなたでも参加できます。</a:t>
            </a:r>
            <a:r>
              <a:rPr lang="ja-JP" altLang="en-US" sz="900" dirty="0">
                <a:solidFill>
                  <a:srgbClr val="FF0000"/>
                </a:solidFill>
                <a:latin typeface="Meiryo UI" panose="020B0604030504040204" pitchFamily="50" charset="-128"/>
                <a:ea typeface="Meiryo UI" panose="020B0604030504040204" pitchFamily="50" charset="-128"/>
              </a:rPr>
              <a:t>参加にはお申込みが必要となります。</a:t>
            </a:r>
            <a:r>
              <a:rPr lang="ja-JP" altLang="en-US" sz="900" dirty="0">
                <a:solidFill>
                  <a:prstClr val="black"/>
                </a:solidFill>
                <a:latin typeface="Meiryo UI" panose="020B0604030504040204" pitchFamily="50" charset="-128"/>
                <a:ea typeface="Meiryo UI" panose="020B0604030504040204" pitchFamily="50" charset="-128"/>
              </a:rPr>
              <a:t>なお、感染症防止のため、教室の中止や内容変更等の可能性がございますので、ご了承下さい。</a:t>
            </a:r>
            <a:r>
              <a:rPr lang="ja-JP" altLang="en-US" sz="900" dirty="0">
                <a:solidFill>
                  <a:srgbClr val="FF0000"/>
                </a:solidFill>
                <a:latin typeface="Meiryo UI" panose="020B0604030504040204" pitchFamily="50" charset="-128"/>
                <a:ea typeface="Meiryo UI" panose="020B0604030504040204" pitchFamily="50" charset="-128"/>
              </a:rPr>
              <a:t>参加希望の方は、電話申込の際に教室の開催状況をご確認下さい。</a:t>
            </a:r>
            <a:endParaRPr lang="en-US" altLang="ja-JP" sz="900" dirty="0">
              <a:solidFill>
                <a:srgbClr val="FF0000"/>
              </a:solidFill>
              <a:latin typeface="Meiryo UI" panose="020B0604030504040204" pitchFamily="50" charset="-128"/>
              <a:ea typeface="Meiryo UI" panose="020B0604030504040204" pitchFamily="50" charset="-128"/>
            </a:endParaRPr>
          </a:p>
          <a:p>
            <a:pPr>
              <a:lnSpc>
                <a:spcPts val="1400"/>
              </a:lnSpc>
            </a:pPr>
            <a:r>
              <a:rPr lang="ja-JP" altLang="en-US" sz="900" dirty="0">
                <a:solidFill>
                  <a:prstClr val="black"/>
                </a:solidFill>
                <a:latin typeface="Meiryo UI" panose="020B0604030504040204" pitchFamily="50" charset="-128"/>
                <a:ea typeface="Meiryo UI" panose="020B0604030504040204" pitchFamily="50" charset="-128"/>
              </a:rPr>
              <a:t>開催時には、感染予防に努めて参ります。マスク着用については自己判断となります。ご理解とご協力のほどお願いいたします。</a:t>
            </a:r>
            <a:endParaRPr lang="en-US" altLang="ja-JP" sz="900" dirty="0">
              <a:solidFill>
                <a:prstClr val="black"/>
              </a:solidFill>
              <a:latin typeface="Meiryo UI" panose="020B0604030504040204" pitchFamily="50" charset="-128"/>
              <a:ea typeface="Meiryo UI" panose="020B0604030504040204" pitchFamily="50" charset="-128"/>
            </a:endParaRPr>
          </a:p>
        </p:txBody>
      </p:sp>
      <p:graphicFrame>
        <p:nvGraphicFramePr>
          <p:cNvPr id="2060" name="表 2059">
            <a:extLst>
              <a:ext uri="{FF2B5EF4-FFF2-40B4-BE49-F238E27FC236}">
                <a16:creationId xmlns:a16="http://schemas.microsoft.com/office/drawing/2014/main" id="{DBABB6EA-A3C3-BAF1-DE74-2B5F03626C14}"/>
              </a:ext>
            </a:extLst>
          </p:cNvPr>
          <p:cNvGraphicFramePr>
            <a:graphicFrameLocks noGrp="1"/>
          </p:cNvGraphicFramePr>
          <p:nvPr>
            <p:extLst>
              <p:ext uri="{D42A27DB-BD31-4B8C-83A1-F6EECF244321}">
                <p14:modId xmlns:p14="http://schemas.microsoft.com/office/powerpoint/2010/main" val="1357661009"/>
              </p:ext>
            </p:extLst>
          </p:nvPr>
        </p:nvGraphicFramePr>
        <p:xfrm>
          <a:off x="195943" y="3018316"/>
          <a:ext cx="7431901" cy="3977965"/>
        </p:xfrm>
        <a:graphic>
          <a:graphicData uri="http://schemas.openxmlformats.org/drawingml/2006/table">
            <a:tbl>
              <a:tblPr firstRow="1" bandRow="1">
                <a:tableStyleId>{21E4AEA4-8DFA-4A89-87EB-49C32662AFE0}</a:tableStyleId>
              </a:tblPr>
              <a:tblGrid>
                <a:gridCol w="1138466">
                  <a:extLst>
                    <a:ext uri="{9D8B030D-6E8A-4147-A177-3AD203B41FA5}">
                      <a16:colId xmlns:a16="http://schemas.microsoft.com/office/drawing/2014/main" val="20000"/>
                    </a:ext>
                  </a:extLst>
                </a:gridCol>
                <a:gridCol w="4939841">
                  <a:extLst>
                    <a:ext uri="{9D8B030D-6E8A-4147-A177-3AD203B41FA5}">
                      <a16:colId xmlns:a16="http://schemas.microsoft.com/office/drawing/2014/main" val="20001"/>
                    </a:ext>
                  </a:extLst>
                </a:gridCol>
                <a:gridCol w="1353594">
                  <a:extLst>
                    <a:ext uri="{9D8B030D-6E8A-4147-A177-3AD203B41FA5}">
                      <a16:colId xmlns:a16="http://schemas.microsoft.com/office/drawing/2014/main" val="20002"/>
                    </a:ext>
                  </a:extLst>
                </a:gridCol>
              </a:tblGrid>
              <a:tr h="305125">
                <a:tc>
                  <a:txBody>
                    <a:bodyPr/>
                    <a:lstStyle/>
                    <a:p>
                      <a:pPr algn="ctr"/>
                      <a:r>
                        <a:rPr kumimoji="1" lang="ja-JP" altLang="en-US" sz="1200" b="0" dirty="0">
                          <a:solidFill>
                            <a:schemeClr val="bg1"/>
                          </a:solidFill>
                          <a:latin typeface="HGP創英角ｺﾞｼｯｸUB" pitchFamily="50" charset="-128"/>
                          <a:ea typeface="HGP創英角ｺﾞｼｯｸUB" pitchFamily="50" charset="-128"/>
                        </a:rPr>
                        <a:t>日程</a:t>
                      </a:r>
                    </a:p>
                  </a:txBody>
                  <a:tcPr anchor="ctr">
                    <a:lnL w="952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B6000"/>
                    </a:solidFill>
                  </a:tcPr>
                </a:tc>
                <a:tc>
                  <a:txBody>
                    <a:bodyPr/>
                    <a:lstStyle/>
                    <a:p>
                      <a:pPr algn="ctr"/>
                      <a:r>
                        <a:rPr kumimoji="1" lang="ja-JP" altLang="en-US" sz="1400" b="0" dirty="0">
                          <a:solidFill>
                            <a:schemeClr val="bg1"/>
                          </a:solidFill>
                          <a:latin typeface="HGP創英角ｺﾞｼｯｸUB" pitchFamily="50" charset="-128"/>
                          <a:ea typeface="HGP創英角ｺﾞｼｯｸUB" pitchFamily="50" charset="-128"/>
                        </a:rPr>
                        <a:t>屋内教室</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B6000"/>
                    </a:solidFill>
                  </a:tcPr>
                </a:tc>
                <a:tc>
                  <a:txBody>
                    <a:bodyPr/>
                    <a:lstStyle/>
                    <a:p>
                      <a:pPr algn="ctr"/>
                      <a:r>
                        <a:rPr kumimoji="1" lang="ja-JP" altLang="en-US" sz="1200" b="0" dirty="0">
                          <a:solidFill>
                            <a:schemeClr val="bg1"/>
                          </a:solidFill>
                          <a:latin typeface="HGP創英角ｺﾞｼｯｸUB" panose="020B0900000000000000" pitchFamily="50" charset="-128"/>
                          <a:ea typeface="HGP創英角ｺﾞｼｯｸUB" panose="020B0900000000000000" pitchFamily="50" charset="-128"/>
                        </a:rPr>
                        <a:t>会場</a:t>
                      </a:r>
                      <a:endParaRPr kumimoji="1" lang="en-US" altLang="ja-JP" sz="1200" b="0" dirty="0">
                        <a:solidFill>
                          <a:schemeClr val="bg1"/>
                        </a:solidFill>
                        <a:latin typeface="HGP創英角ｺﾞｼｯｸUB" pitchFamily="50" charset="-128"/>
                        <a:ea typeface="HGP創英角ｺﾞｼｯｸUB" pitchFamily="50" charset="-128"/>
                      </a:endParaRPr>
                    </a:p>
                  </a:txBody>
                  <a:tcPr anchor="ctr">
                    <a:lnL w="12700"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B6000"/>
                    </a:solidFill>
                  </a:tcPr>
                </a:tc>
                <a:extLst>
                  <a:ext uri="{0D108BD9-81ED-4DB2-BD59-A6C34878D82A}">
                    <a16:rowId xmlns:a16="http://schemas.microsoft.com/office/drawing/2014/main" val="10000"/>
                  </a:ext>
                </a:extLst>
              </a:tr>
              <a:tr h="1448584">
                <a:tc>
                  <a:txBody>
                    <a:bodyPr/>
                    <a:lstStyle/>
                    <a:p>
                      <a:pPr algn="ctr"/>
                      <a:r>
                        <a:rPr kumimoji="1" lang="en-US" altLang="ja-JP" sz="1200" b="1" dirty="0">
                          <a:solidFill>
                            <a:schemeClr val="tx1"/>
                          </a:solidFill>
                          <a:latin typeface="Meiryo UI" pitchFamily="50" charset="-128"/>
                          <a:ea typeface="Meiryo UI" pitchFamily="50" charset="-128"/>
                        </a:rPr>
                        <a:t>11</a:t>
                      </a:r>
                      <a:r>
                        <a:rPr kumimoji="1" lang="ja-JP" altLang="en-US" sz="1200" b="1" dirty="0">
                          <a:solidFill>
                            <a:schemeClr val="tx1"/>
                          </a:solidFill>
                          <a:latin typeface="Meiryo UI" pitchFamily="50" charset="-128"/>
                          <a:ea typeface="Meiryo UI" pitchFamily="50" charset="-128"/>
                        </a:rPr>
                        <a:t>月</a:t>
                      </a:r>
                      <a:r>
                        <a:rPr kumimoji="1" lang="en-US" altLang="ja-JP" sz="1200" b="1" dirty="0">
                          <a:solidFill>
                            <a:schemeClr val="tx1"/>
                          </a:solidFill>
                          <a:latin typeface="Meiryo UI" pitchFamily="50" charset="-128"/>
                          <a:ea typeface="Meiryo UI" pitchFamily="50" charset="-128"/>
                        </a:rPr>
                        <a:t>13</a:t>
                      </a:r>
                      <a:r>
                        <a:rPr kumimoji="1" lang="ja-JP" altLang="en-US" sz="1200" b="1" dirty="0">
                          <a:solidFill>
                            <a:schemeClr val="tx1"/>
                          </a:solidFill>
                          <a:latin typeface="Meiryo UI" pitchFamily="50" charset="-128"/>
                          <a:ea typeface="Meiryo UI" pitchFamily="50" charset="-128"/>
                        </a:rPr>
                        <a:t>日　（水）</a:t>
                      </a:r>
                      <a:endParaRPr kumimoji="1" lang="en-US" altLang="ja-JP" sz="1200" b="1" dirty="0">
                        <a:solidFill>
                          <a:schemeClr val="tx1"/>
                        </a:solidFill>
                        <a:latin typeface="Meiryo UI" pitchFamily="50" charset="-128"/>
                        <a:ea typeface="Meiryo UI" pitchFamily="50" charset="-128"/>
                      </a:endParaRPr>
                    </a:p>
                    <a:p>
                      <a:pPr algn="ctr"/>
                      <a:r>
                        <a:rPr kumimoji="1" lang="en-US" altLang="ja-JP" sz="1200" b="1" dirty="0">
                          <a:solidFill>
                            <a:schemeClr val="tx1"/>
                          </a:solidFill>
                          <a:latin typeface="Meiryo UI" pitchFamily="50" charset="-128"/>
                          <a:ea typeface="Meiryo UI" pitchFamily="50" charset="-128"/>
                        </a:rPr>
                        <a:t>10</a:t>
                      </a:r>
                      <a:r>
                        <a:rPr kumimoji="1" lang="ja-JP" altLang="en-US" sz="1200" b="1" dirty="0">
                          <a:solidFill>
                            <a:schemeClr val="tx1"/>
                          </a:solidFill>
                          <a:latin typeface="Meiryo UI" pitchFamily="50" charset="-128"/>
                          <a:ea typeface="Meiryo UI" pitchFamily="50" charset="-128"/>
                        </a:rPr>
                        <a:t>時</a:t>
                      </a:r>
                      <a:r>
                        <a:rPr kumimoji="1" lang="en-US" altLang="ja-JP" sz="1200" b="1" dirty="0">
                          <a:solidFill>
                            <a:schemeClr val="tx1"/>
                          </a:solidFill>
                          <a:latin typeface="Meiryo UI" pitchFamily="50" charset="-128"/>
                          <a:ea typeface="Meiryo UI" pitchFamily="50" charset="-128"/>
                        </a:rPr>
                        <a:t>00</a:t>
                      </a:r>
                      <a:r>
                        <a:rPr kumimoji="1" lang="ja-JP" altLang="en-US" sz="1200" b="1" dirty="0">
                          <a:solidFill>
                            <a:schemeClr val="tx1"/>
                          </a:solidFill>
                          <a:latin typeface="Meiryo UI" pitchFamily="50" charset="-128"/>
                          <a:ea typeface="Meiryo UI" pitchFamily="50" charset="-128"/>
                        </a:rPr>
                        <a:t>分～</a:t>
                      </a:r>
                      <a:endParaRPr kumimoji="1" lang="en-US" altLang="ja-JP" sz="1200" b="1" dirty="0">
                        <a:solidFill>
                          <a:schemeClr val="tx1"/>
                        </a:solidFill>
                        <a:latin typeface="Meiryo UI" pitchFamily="50" charset="-128"/>
                        <a:ea typeface="Meiryo UI" pitchFamily="50" charset="-128"/>
                      </a:endParaRPr>
                    </a:p>
                    <a:p>
                      <a:pPr algn="ctr"/>
                      <a:r>
                        <a:rPr kumimoji="1" lang="en-US" altLang="ja-JP" sz="1200" b="1" dirty="0">
                          <a:solidFill>
                            <a:schemeClr val="tx1"/>
                          </a:solidFill>
                          <a:latin typeface="Meiryo UI" pitchFamily="50" charset="-128"/>
                          <a:ea typeface="Meiryo UI" pitchFamily="50" charset="-128"/>
                        </a:rPr>
                        <a:t>11</a:t>
                      </a:r>
                      <a:r>
                        <a:rPr kumimoji="1" lang="ja-JP" altLang="en-US" sz="1200" b="1" dirty="0">
                          <a:solidFill>
                            <a:schemeClr val="tx1"/>
                          </a:solidFill>
                          <a:latin typeface="Meiryo UI" pitchFamily="50" charset="-128"/>
                          <a:ea typeface="Meiryo UI" pitchFamily="50" charset="-128"/>
                        </a:rPr>
                        <a:t>時</a:t>
                      </a:r>
                      <a:r>
                        <a:rPr kumimoji="1" lang="en-US" altLang="ja-JP" sz="1200" b="1" dirty="0">
                          <a:solidFill>
                            <a:schemeClr val="tx1"/>
                          </a:solidFill>
                          <a:latin typeface="Meiryo UI" pitchFamily="50" charset="-128"/>
                          <a:ea typeface="Meiryo UI" pitchFamily="50" charset="-128"/>
                        </a:rPr>
                        <a:t>00</a:t>
                      </a:r>
                      <a:r>
                        <a:rPr kumimoji="1" lang="ja-JP" altLang="en-US" sz="1200" b="1" dirty="0">
                          <a:solidFill>
                            <a:schemeClr val="tx1"/>
                          </a:solidFill>
                          <a:latin typeface="Meiryo UI" pitchFamily="50" charset="-128"/>
                          <a:ea typeface="Meiryo UI" pitchFamily="50" charset="-128"/>
                        </a:rPr>
                        <a:t>分</a:t>
                      </a:r>
                    </a:p>
                  </a:txBody>
                  <a:tcPr anchor="ctr">
                    <a:lnL w="952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8D7CD"/>
                    </a:solidFill>
                  </a:tcPr>
                </a:tc>
                <a:tc>
                  <a:txBody>
                    <a:bodyPr/>
                    <a:lstStyle/>
                    <a:p>
                      <a:pPr marL="0" marR="0" lvl="0" indent="0" algn="l" defTabSz="777514" rtl="0" eaLnBrk="1" fontAlgn="auto" latinLnBrk="0" hangingPunct="1">
                        <a:lnSpc>
                          <a:spcPct val="100000"/>
                        </a:lnSpc>
                        <a:spcBef>
                          <a:spcPts val="0"/>
                        </a:spcBef>
                        <a:spcAft>
                          <a:spcPts val="60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rPr>
                        <a:t>未然に防ごう！「悪質商法」</a:t>
                      </a:r>
                      <a:r>
                        <a:rPr kumimoji="1" lang="ja-JP" altLang="en-US" sz="1800" b="1" i="0" u="none"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rPr>
                        <a:t>消費者トラブル</a:t>
                      </a:r>
                      <a:endParaRPr kumimoji="1" lang="en-US" altLang="ja-JP" sz="1800" b="1" i="0" u="none"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endParaRPr>
                    </a:p>
                    <a:p>
                      <a:pPr marL="0" marR="0" lvl="0" indent="0" algn="l" defTabSz="777514" rtl="0" eaLnBrk="1" fontAlgn="auto" latinLnBrk="0" hangingPunct="1">
                        <a:lnSpc>
                          <a:spcPct val="100000"/>
                        </a:lnSpc>
                        <a:spcBef>
                          <a:spcPts val="0"/>
                        </a:spcBef>
                        <a:spcAft>
                          <a:spcPts val="600"/>
                        </a:spcAft>
                        <a:buClrTx/>
                        <a:buSzTx/>
                        <a:buFontTx/>
                        <a:buNone/>
                        <a:tabLst/>
                        <a:defRPr/>
                      </a:pPr>
                      <a:r>
                        <a:rPr kumimoji="1" lang="ja-JP" altLang="en-US" sz="1050" b="1" i="0" u="none" strike="noStrike" kern="1200" cap="none" spc="0" normalizeH="0" baseline="0" noProof="0" dirty="0">
                          <a:ln>
                            <a:noFill/>
                          </a:ln>
                          <a:solidFill>
                            <a:srgbClr val="CC0000"/>
                          </a:solidFill>
                          <a:effectLst/>
                          <a:uLnTx/>
                          <a:uFillTx/>
                          <a:latin typeface="メイリオ" panose="020B0604030504040204" pitchFamily="50" charset="-128"/>
                          <a:ea typeface="メイリオ" panose="020B0604030504040204" pitchFamily="50" charset="-128"/>
                          <a:cs typeface="+mn-cs"/>
                        </a:rPr>
                        <a:t>　　　</a:t>
                      </a:r>
                      <a:r>
                        <a:rPr kumimoji="1" lang="ja-JP" altLang="en-US" sz="10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トラブル事例や回避術紹介・クイズ</a:t>
                      </a:r>
                      <a:endParaRPr kumimoji="1" lang="en-US" altLang="ja-JP" sz="10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a:p>
                      <a:pPr marL="0" marR="0" lvl="0" indent="0" algn="l" defTabSz="777514" rtl="0" eaLnBrk="1" fontAlgn="auto" latinLnBrk="0" hangingPunct="1">
                        <a:lnSpc>
                          <a:spcPct val="100000"/>
                        </a:lnSpc>
                        <a:spcBef>
                          <a:spcPts val="0"/>
                        </a:spcBef>
                        <a:spcAft>
                          <a:spcPts val="600"/>
                        </a:spcAft>
                        <a:buClrTx/>
                        <a:buSzTx/>
                        <a:buFontTx/>
                        <a:buNone/>
                        <a:tabLst/>
                        <a:defRPr/>
                      </a:pPr>
                      <a:endParaRPr kumimoji="1" lang="en-US" altLang="ja-JP" sz="105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p>
                      <a:pPr marL="0" marR="0" lvl="0" indent="0" algn="l" defTabSz="777514" rtl="0" eaLnBrk="1" fontAlgn="auto" latinLnBrk="0" hangingPunct="1">
                        <a:lnSpc>
                          <a:spcPct val="100000"/>
                        </a:lnSpc>
                        <a:spcBef>
                          <a:spcPts val="0"/>
                        </a:spcBef>
                        <a:spcAft>
                          <a:spcPts val="600"/>
                        </a:spcAft>
                        <a:buClrTx/>
                        <a:buSzTx/>
                        <a:buFontTx/>
                        <a:buNone/>
                        <a:tabLst/>
                        <a:defRPr/>
                      </a:pPr>
                      <a:r>
                        <a:rPr kumimoji="1" lang="ja-JP" altLang="en-US" sz="105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悪質商法の手口は年々、巧妙化しています。近年増加している悪質商法の被害から身を守りましょう！実際にあるトラブル事例など、クイズ等交えて楽しくわかりやすく説明していただけます♪</a:t>
                      </a:r>
                      <a:endParaRPr kumimoji="1" lang="en-US" altLang="ja-JP" sz="11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a:p>
                      <a:pPr marL="0" marR="0" lvl="0" indent="0" algn="l" defTabSz="777514" rtl="0" eaLnBrk="1" fontAlgn="auto" latinLnBrk="0" hangingPunct="1">
                        <a:lnSpc>
                          <a:spcPct val="100000"/>
                        </a:lnSpc>
                        <a:spcBef>
                          <a:spcPts val="0"/>
                        </a:spcBef>
                        <a:spcAft>
                          <a:spcPts val="600"/>
                        </a:spcAft>
                        <a:buClrTx/>
                        <a:buSzTx/>
                        <a:buFontTx/>
                        <a:buNone/>
                        <a:tabLst/>
                        <a:defRPr/>
                      </a:pPr>
                      <a:r>
                        <a:rPr kumimoji="1" lang="ja-JP" altLang="en-US" sz="11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8D7CD"/>
                    </a:solidFill>
                  </a:tcPr>
                </a:tc>
                <a:tc>
                  <a:txBody>
                    <a:bodyPr/>
                    <a:lstStyle/>
                    <a:p>
                      <a:pPr algn="l"/>
                      <a:r>
                        <a:rPr kumimoji="1" lang="ja-JP" altLang="en-US" sz="1100" b="1" i="0" dirty="0">
                          <a:solidFill>
                            <a:srgbClr val="000000"/>
                          </a:solidFill>
                          <a:effectLst/>
                          <a:latin typeface="Meiryo UI" pitchFamily="50" charset="-128"/>
                          <a:ea typeface="Meiryo UI" pitchFamily="50" charset="-128"/>
                        </a:rPr>
                        <a:t>山鼻会館</a:t>
                      </a:r>
                      <a:endParaRPr kumimoji="1" lang="en-US" altLang="ja-JP" sz="1100" b="1" i="0" dirty="0">
                        <a:solidFill>
                          <a:srgbClr val="000000"/>
                        </a:solidFill>
                        <a:effectLst/>
                        <a:latin typeface="Meiryo UI" pitchFamily="50" charset="-128"/>
                        <a:ea typeface="Meiryo UI" pitchFamily="50" charset="-128"/>
                      </a:endParaRPr>
                    </a:p>
                    <a:p>
                      <a:pPr marL="0" marR="0" lvl="0" indent="0" algn="l" defTabSz="777514" rtl="0" eaLnBrk="1" fontAlgn="auto" latinLnBrk="0" hangingPunct="1">
                        <a:lnSpc>
                          <a:spcPct val="100000"/>
                        </a:lnSpc>
                        <a:spcBef>
                          <a:spcPts val="0"/>
                        </a:spcBef>
                        <a:spcAft>
                          <a:spcPts val="0"/>
                        </a:spcAft>
                        <a:buClrTx/>
                        <a:buSzTx/>
                        <a:buFontTx/>
                        <a:buNone/>
                        <a:tabLst/>
                        <a:defRPr/>
                      </a:pPr>
                      <a:r>
                        <a:rPr kumimoji="1" lang="ja-JP" altLang="en-US" sz="1100" b="0" i="0" dirty="0">
                          <a:solidFill>
                            <a:srgbClr val="000000"/>
                          </a:solidFill>
                          <a:effectLst/>
                          <a:latin typeface="Meiryo UI" pitchFamily="50" charset="-128"/>
                          <a:ea typeface="Meiryo UI" pitchFamily="50" charset="-128"/>
                        </a:rPr>
                        <a:t>南</a:t>
                      </a:r>
                      <a:r>
                        <a:rPr kumimoji="1" lang="en-US" altLang="ja-JP" sz="1100" b="0" i="0" dirty="0">
                          <a:solidFill>
                            <a:srgbClr val="000000"/>
                          </a:solidFill>
                          <a:effectLst/>
                          <a:latin typeface="Meiryo UI" pitchFamily="50" charset="-128"/>
                          <a:ea typeface="Meiryo UI" pitchFamily="50" charset="-128"/>
                        </a:rPr>
                        <a:t>23</a:t>
                      </a:r>
                      <a:r>
                        <a:rPr kumimoji="1" lang="ja-JP" altLang="en-US" sz="1100" b="0" i="0" dirty="0">
                          <a:solidFill>
                            <a:srgbClr val="000000"/>
                          </a:solidFill>
                          <a:effectLst/>
                          <a:latin typeface="Meiryo UI" pitchFamily="50" charset="-128"/>
                          <a:ea typeface="Meiryo UI" pitchFamily="50" charset="-128"/>
                        </a:rPr>
                        <a:t>条西</a:t>
                      </a:r>
                      <a:r>
                        <a:rPr kumimoji="1" lang="en-US" altLang="ja-JP" sz="1100" b="0" i="0" dirty="0">
                          <a:solidFill>
                            <a:srgbClr val="000000"/>
                          </a:solidFill>
                          <a:effectLst/>
                          <a:latin typeface="Meiryo UI" pitchFamily="50" charset="-128"/>
                          <a:ea typeface="Meiryo UI" pitchFamily="50" charset="-128"/>
                        </a:rPr>
                        <a:t>10</a:t>
                      </a:r>
                      <a:r>
                        <a:rPr kumimoji="1" lang="ja-JP" altLang="en-US" sz="1100" b="0" i="0" dirty="0">
                          <a:solidFill>
                            <a:srgbClr val="000000"/>
                          </a:solidFill>
                          <a:effectLst/>
                          <a:latin typeface="Meiryo UI" pitchFamily="50" charset="-128"/>
                          <a:ea typeface="Meiryo UI" pitchFamily="50" charset="-128"/>
                        </a:rPr>
                        <a:t>丁目</a:t>
                      </a:r>
                      <a:r>
                        <a:rPr kumimoji="1" lang="en-US" altLang="ja-JP" sz="1100" b="0" i="0" dirty="0">
                          <a:solidFill>
                            <a:srgbClr val="000000"/>
                          </a:solidFill>
                          <a:effectLst/>
                          <a:latin typeface="Meiryo UI" pitchFamily="50" charset="-128"/>
                          <a:ea typeface="Meiryo UI" pitchFamily="50" charset="-128"/>
                        </a:rPr>
                        <a:t>1-23</a:t>
                      </a:r>
                    </a:p>
                    <a:p>
                      <a:pPr marL="0" marR="0" lvl="0" indent="0" algn="l" defTabSz="777514" rtl="0" eaLnBrk="1" fontAlgn="auto" latinLnBrk="0" hangingPunct="1">
                        <a:lnSpc>
                          <a:spcPct val="100000"/>
                        </a:lnSpc>
                        <a:spcBef>
                          <a:spcPts val="0"/>
                        </a:spcBef>
                        <a:spcAft>
                          <a:spcPts val="0"/>
                        </a:spcAft>
                        <a:buClrTx/>
                        <a:buSzTx/>
                        <a:buFontTx/>
                        <a:buNone/>
                        <a:tabLst/>
                        <a:defRPr/>
                      </a:pPr>
                      <a:endParaRPr kumimoji="1" lang="en-US" altLang="ja-JP" sz="1000" b="0" i="0" dirty="0">
                        <a:solidFill>
                          <a:srgbClr val="000000"/>
                        </a:solidFill>
                        <a:effectLst/>
                        <a:latin typeface="Meiryo UI" pitchFamily="50" charset="-128"/>
                        <a:ea typeface="Meiryo UI" pitchFamily="50" charset="-128"/>
                      </a:endParaRPr>
                    </a:p>
                  </a:txBody>
                  <a:tcPr>
                    <a:lnL w="12700"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8D7CD"/>
                    </a:solidFill>
                  </a:tcPr>
                </a:tc>
                <a:extLst>
                  <a:ext uri="{0D108BD9-81ED-4DB2-BD59-A6C34878D82A}">
                    <a16:rowId xmlns:a16="http://schemas.microsoft.com/office/drawing/2014/main" val="10001"/>
                  </a:ext>
                </a:extLst>
              </a:tr>
              <a:tr h="1854200">
                <a:tc>
                  <a:txBody>
                    <a:bodyPr/>
                    <a:lstStyle/>
                    <a:p>
                      <a:pPr algn="ctr"/>
                      <a:r>
                        <a:rPr kumimoji="1" lang="en-US" altLang="ja-JP" sz="1200" b="1" dirty="0">
                          <a:solidFill>
                            <a:schemeClr val="tx1"/>
                          </a:solidFill>
                          <a:latin typeface="Meiryo UI" pitchFamily="50" charset="-128"/>
                          <a:ea typeface="Meiryo UI" pitchFamily="50" charset="-128"/>
                        </a:rPr>
                        <a:t>11</a:t>
                      </a:r>
                      <a:r>
                        <a:rPr kumimoji="1" lang="ja-JP" altLang="en-US" sz="1200" b="1" dirty="0">
                          <a:solidFill>
                            <a:schemeClr val="tx1"/>
                          </a:solidFill>
                          <a:latin typeface="Meiryo UI" pitchFamily="50" charset="-128"/>
                          <a:ea typeface="Meiryo UI" pitchFamily="50" charset="-128"/>
                        </a:rPr>
                        <a:t>月</a:t>
                      </a:r>
                      <a:r>
                        <a:rPr kumimoji="1" lang="en-US" altLang="ja-JP" sz="1200" b="1" dirty="0">
                          <a:solidFill>
                            <a:schemeClr val="tx1"/>
                          </a:solidFill>
                          <a:latin typeface="Meiryo UI" pitchFamily="50" charset="-128"/>
                          <a:ea typeface="Meiryo UI" pitchFamily="50" charset="-128"/>
                        </a:rPr>
                        <a:t>26</a:t>
                      </a:r>
                      <a:r>
                        <a:rPr kumimoji="1" lang="ja-JP" altLang="en-US" sz="1200" b="1" dirty="0">
                          <a:solidFill>
                            <a:schemeClr val="tx1"/>
                          </a:solidFill>
                          <a:latin typeface="Meiryo UI" pitchFamily="50" charset="-128"/>
                          <a:ea typeface="Meiryo UI" pitchFamily="50" charset="-128"/>
                        </a:rPr>
                        <a:t>日　（火）</a:t>
                      </a:r>
                      <a:endParaRPr kumimoji="1" lang="en-US" altLang="ja-JP" sz="1200" b="1" dirty="0">
                        <a:solidFill>
                          <a:schemeClr val="tx1"/>
                        </a:solidFill>
                        <a:latin typeface="Meiryo UI" pitchFamily="50" charset="-128"/>
                        <a:ea typeface="Meiryo UI" pitchFamily="50" charset="-128"/>
                      </a:endParaRPr>
                    </a:p>
                    <a:p>
                      <a:pPr algn="ctr"/>
                      <a:r>
                        <a:rPr kumimoji="1" lang="en-US" altLang="ja-JP" sz="1200" b="1" dirty="0">
                          <a:solidFill>
                            <a:schemeClr val="tx1"/>
                          </a:solidFill>
                          <a:latin typeface="Meiryo UI" pitchFamily="50" charset="-128"/>
                          <a:ea typeface="Meiryo UI" pitchFamily="50" charset="-128"/>
                        </a:rPr>
                        <a:t>14</a:t>
                      </a:r>
                      <a:r>
                        <a:rPr kumimoji="1" lang="ja-JP" altLang="en-US" sz="1200" b="1" dirty="0">
                          <a:solidFill>
                            <a:schemeClr val="tx1"/>
                          </a:solidFill>
                          <a:latin typeface="Meiryo UI" pitchFamily="50" charset="-128"/>
                          <a:ea typeface="Meiryo UI" pitchFamily="50" charset="-128"/>
                        </a:rPr>
                        <a:t>時</a:t>
                      </a:r>
                      <a:r>
                        <a:rPr kumimoji="1" lang="en-US" altLang="ja-JP" sz="1200" b="1" dirty="0">
                          <a:solidFill>
                            <a:schemeClr val="tx1"/>
                          </a:solidFill>
                          <a:latin typeface="Meiryo UI" pitchFamily="50" charset="-128"/>
                          <a:ea typeface="Meiryo UI" pitchFamily="50" charset="-128"/>
                        </a:rPr>
                        <a:t>00</a:t>
                      </a:r>
                      <a:r>
                        <a:rPr kumimoji="1" lang="ja-JP" altLang="en-US" sz="1200" b="1" dirty="0">
                          <a:solidFill>
                            <a:schemeClr val="tx1"/>
                          </a:solidFill>
                          <a:latin typeface="Meiryo UI" pitchFamily="50" charset="-128"/>
                          <a:ea typeface="Meiryo UI" pitchFamily="50" charset="-128"/>
                        </a:rPr>
                        <a:t>分～</a:t>
                      </a:r>
                      <a:endParaRPr kumimoji="1" lang="en-US" altLang="ja-JP" sz="1200" b="1" dirty="0">
                        <a:solidFill>
                          <a:schemeClr val="tx1"/>
                        </a:solidFill>
                        <a:latin typeface="Meiryo UI" pitchFamily="50" charset="-128"/>
                        <a:ea typeface="Meiryo UI" pitchFamily="50" charset="-128"/>
                      </a:endParaRPr>
                    </a:p>
                    <a:p>
                      <a:pPr algn="ctr"/>
                      <a:r>
                        <a:rPr kumimoji="1" lang="en-US" altLang="ja-JP" sz="1200" b="1" dirty="0">
                          <a:solidFill>
                            <a:schemeClr val="tx1"/>
                          </a:solidFill>
                          <a:latin typeface="Meiryo UI" pitchFamily="50" charset="-128"/>
                          <a:ea typeface="Meiryo UI" pitchFamily="50" charset="-128"/>
                        </a:rPr>
                        <a:t>15</a:t>
                      </a:r>
                      <a:r>
                        <a:rPr kumimoji="1" lang="ja-JP" altLang="en-US" sz="1200" b="1" dirty="0">
                          <a:solidFill>
                            <a:schemeClr val="tx1"/>
                          </a:solidFill>
                          <a:latin typeface="Meiryo UI" pitchFamily="50" charset="-128"/>
                          <a:ea typeface="Meiryo UI" pitchFamily="50" charset="-128"/>
                        </a:rPr>
                        <a:t>時</a:t>
                      </a:r>
                      <a:r>
                        <a:rPr kumimoji="1" lang="en-US" altLang="ja-JP" sz="1200" b="1" dirty="0">
                          <a:solidFill>
                            <a:schemeClr val="tx1"/>
                          </a:solidFill>
                          <a:latin typeface="Meiryo UI" pitchFamily="50" charset="-128"/>
                          <a:ea typeface="Meiryo UI" pitchFamily="50" charset="-128"/>
                        </a:rPr>
                        <a:t>30</a:t>
                      </a:r>
                      <a:r>
                        <a:rPr kumimoji="1" lang="ja-JP" altLang="en-US" sz="1200" b="1" dirty="0">
                          <a:solidFill>
                            <a:schemeClr val="tx1"/>
                          </a:solidFill>
                          <a:latin typeface="Meiryo UI" pitchFamily="50" charset="-128"/>
                          <a:ea typeface="Meiryo UI" pitchFamily="50" charset="-128"/>
                        </a:rPr>
                        <a:t>分</a:t>
                      </a:r>
                    </a:p>
                    <a:p>
                      <a:pPr algn="ctr"/>
                      <a:endParaRPr kumimoji="1" lang="ja-JP" altLang="en-US" sz="1200" b="1" dirty="0">
                        <a:solidFill>
                          <a:schemeClr val="tx1"/>
                        </a:solidFill>
                        <a:latin typeface="Meiryo UI" pitchFamily="50" charset="-128"/>
                        <a:ea typeface="Meiryo UI" pitchFamily="50" charset="-128"/>
                      </a:endParaRPr>
                    </a:p>
                  </a:txBody>
                  <a:tcPr anchor="ctr">
                    <a:lnL w="952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8D7CD"/>
                    </a:solidFill>
                  </a:tcPr>
                </a:tc>
                <a:tc>
                  <a:txBody>
                    <a:bodyPr/>
                    <a:lstStyle/>
                    <a:p>
                      <a:pPr marL="0" marR="0" lvl="0" indent="0" algn="l" defTabSz="777514" rtl="0" eaLnBrk="1" fontAlgn="auto" latinLnBrk="0" hangingPunct="1">
                        <a:lnSpc>
                          <a:spcPct val="100000"/>
                        </a:lnSpc>
                        <a:spcBef>
                          <a:spcPts val="0"/>
                        </a:spcBef>
                        <a:spcAft>
                          <a:spcPts val="600"/>
                        </a:spcAft>
                        <a:buClrTx/>
                        <a:buSzTx/>
                        <a:buFontTx/>
                        <a:buNone/>
                        <a:tabLst/>
                        <a:defRPr/>
                      </a:pPr>
                      <a:r>
                        <a:rPr kumimoji="1" lang="ja-JP" altLang="en-US" sz="1100" b="1" i="0" u="none"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rPr>
                        <a:t>慈啓会病院協力</a:t>
                      </a:r>
                      <a:endParaRPr kumimoji="1" lang="en-US" altLang="ja-JP" sz="1100" b="1" i="0" u="none"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endParaRPr>
                    </a:p>
                    <a:p>
                      <a:pPr marL="0" marR="0" lvl="0" indent="0" algn="l" defTabSz="777514" rtl="0" eaLnBrk="1" fontAlgn="auto" latinLnBrk="0" hangingPunct="1">
                        <a:lnSpc>
                          <a:spcPct val="100000"/>
                        </a:lnSpc>
                        <a:spcBef>
                          <a:spcPts val="0"/>
                        </a:spcBef>
                        <a:spcAft>
                          <a:spcPts val="60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rPr>
                        <a:t>糖尿病と運動について</a:t>
                      </a:r>
                      <a:r>
                        <a:rPr kumimoji="1" lang="ja-JP" altLang="en-US" sz="1400" b="1" i="0" u="none"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rPr>
                        <a:t>　　　　</a:t>
                      </a:r>
                      <a:endParaRPr kumimoji="1" lang="en-US" altLang="ja-JP" sz="1800" b="1" i="0" u="none"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endParaRPr>
                    </a:p>
                    <a:p>
                      <a:pPr marL="0" marR="0" lvl="0" indent="0" algn="l" defTabSz="777514" rtl="0" eaLnBrk="1" fontAlgn="auto" latinLnBrk="0" hangingPunct="1">
                        <a:lnSpc>
                          <a:spcPct val="100000"/>
                        </a:lnSpc>
                        <a:spcBef>
                          <a:spcPts val="0"/>
                        </a:spcBef>
                        <a:spcAft>
                          <a:spcPts val="600"/>
                        </a:spcAft>
                        <a:buClrTx/>
                        <a:buSzTx/>
                        <a:buFontTx/>
                        <a:buNone/>
                        <a:tabLst/>
                        <a:defRPr/>
                      </a:pPr>
                      <a:r>
                        <a:rPr kumimoji="1" lang="ja-JP" altLang="en-US" sz="10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　　</a:t>
                      </a:r>
                      <a:r>
                        <a:rPr kumimoji="1" lang="ja-JP" altLang="en-US" sz="11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　　 </a:t>
                      </a:r>
                      <a:r>
                        <a:rPr kumimoji="1" lang="ja-JP" altLang="en-US" sz="10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講話・運動　</a:t>
                      </a:r>
                      <a:r>
                        <a:rPr kumimoji="1" lang="ja-JP" altLang="en-US" sz="105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　</a:t>
                      </a:r>
                      <a:r>
                        <a:rPr kumimoji="1" lang="ja-JP" altLang="en-US" sz="12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　    </a:t>
                      </a:r>
                      <a:r>
                        <a:rPr kumimoji="1" lang="ja-JP" altLang="en-US" sz="11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 </a:t>
                      </a:r>
                      <a:endParaRPr kumimoji="1" lang="en-US" altLang="ja-JP" sz="105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a:p>
                      <a:pPr marL="0" marR="0" lvl="0" indent="0" algn="l" defTabSz="777514" rtl="0" eaLnBrk="1" fontAlgn="auto" latinLnBrk="0" hangingPunct="1">
                        <a:lnSpc>
                          <a:spcPct val="100000"/>
                        </a:lnSpc>
                        <a:spcBef>
                          <a:spcPts val="0"/>
                        </a:spcBef>
                        <a:spcAft>
                          <a:spcPts val="600"/>
                        </a:spcAft>
                        <a:buClrTx/>
                        <a:buSzTx/>
                        <a:buFontTx/>
                        <a:buNone/>
                        <a:tabLst/>
                        <a:defRPr/>
                      </a:pPr>
                      <a:r>
                        <a:rPr kumimoji="1" lang="ja-JP" altLang="en-US" sz="11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　　　　慈啓会病院　理学療法士　宮越様</a:t>
                      </a:r>
                      <a:endParaRPr kumimoji="1" lang="en-US" altLang="ja-JP" sz="11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a:p>
                      <a:pPr marL="0" marR="0" lvl="0" indent="0" algn="l" defTabSz="777514" rtl="0" eaLnBrk="1" fontAlgn="auto" latinLnBrk="0" hangingPunct="1">
                        <a:lnSpc>
                          <a:spcPct val="100000"/>
                        </a:lnSpc>
                        <a:spcBef>
                          <a:spcPts val="0"/>
                        </a:spcBef>
                        <a:spcAft>
                          <a:spcPts val="600"/>
                        </a:spcAft>
                        <a:buClrTx/>
                        <a:buSzTx/>
                        <a:buFontTx/>
                        <a:buNone/>
                        <a:tabLst/>
                        <a:defRPr/>
                      </a:pPr>
                      <a:r>
                        <a:rPr kumimoji="1" lang="ja-JP" altLang="en-US" sz="11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　　　　慈啓会特別養護老人ホーム　大井様</a:t>
                      </a:r>
                      <a:endParaRPr kumimoji="1" lang="en-US" altLang="ja-JP" sz="11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a:p>
                      <a:pPr marL="0" marR="0" lvl="0" indent="0" algn="l" defTabSz="777514" rtl="0" eaLnBrk="1" fontAlgn="auto" latinLnBrk="0" hangingPunct="1">
                        <a:lnSpc>
                          <a:spcPct val="100000"/>
                        </a:lnSpc>
                        <a:spcBef>
                          <a:spcPts val="0"/>
                        </a:spcBef>
                        <a:spcAft>
                          <a:spcPts val="600"/>
                        </a:spcAft>
                        <a:buClrTx/>
                        <a:buSzTx/>
                        <a:buFontTx/>
                        <a:buNone/>
                        <a:tabLst/>
                        <a:defRPr/>
                      </a:pPr>
                      <a:r>
                        <a:rPr kumimoji="1" lang="ja-JP" altLang="en-US" sz="11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糖尿病の予防や改善に役立つ「運動」についてお話ししていただきます。後半は運動の紹介も予定しております！楽しくカラダを動かしましょう♪</a:t>
                      </a:r>
                      <a:endParaRPr kumimoji="1" lang="en-US" altLang="ja-JP" sz="11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p>
                      <a:pPr marL="0" marR="0" lvl="0" indent="0" algn="l" defTabSz="777514" rtl="0" eaLnBrk="1" fontAlgn="auto" latinLnBrk="0" hangingPunct="1">
                        <a:lnSpc>
                          <a:spcPts val="1500"/>
                        </a:lnSpc>
                        <a:spcBef>
                          <a:spcPts val="0"/>
                        </a:spcBef>
                        <a:spcAft>
                          <a:spcPts val="600"/>
                        </a:spcAft>
                        <a:buClrTx/>
                        <a:buSzTx/>
                        <a:buFontTx/>
                        <a:buNone/>
                        <a:tabLst/>
                        <a:defRPr/>
                      </a:pPr>
                      <a:endParaRPr kumimoji="1" lang="en-US" altLang="ja-JP" sz="11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8D7CD"/>
                    </a:solidFill>
                  </a:tcPr>
                </a:tc>
                <a:tc>
                  <a:txBody>
                    <a:bodyPr/>
                    <a:lstStyle/>
                    <a:p>
                      <a:pPr algn="l"/>
                      <a:r>
                        <a:rPr kumimoji="1" lang="ja-JP" altLang="en-US" sz="1100" b="1" i="0" dirty="0">
                          <a:solidFill>
                            <a:srgbClr val="000000"/>
                          </a:solidFill>
                          <a:effectLst/>
                          <a:latin typeface="Meiryo UI" pitchFamily="50" charset="-128"/>
                          <a:ea typeface="Meiryo UI" pitchFamily="50" charset="-128"/>
                        </a:rPr>
                        <a:t>山鼻福祉センター</a:t>
                      </a:r>
                      <a:endParaRPr kumimoji="1" lang="en-US" altLang="ja-JP" sz="1100" b="0" i="0" dirty="0">
                        <a:solidFill>
                          <a:srgbClr val="000000"/>
                        </a:solidFill>
                        <a:effectLst/>
                        <a:latin typeface="Meiryo UI" pitchFamily="50" charset="-128"/>
                        <a:ea typeface="Meiryo UI" pitchFamily="50" charset="-128"/>
                      </a:endParaRPr>
                    </a:p>
                    <a:p>
                      <a:pPr algn="l"/>
                      <a:r>
                        <a:rPr kumimoji="1" lang="ja-JP" altLang="en-US" sz="1100" b="0" i="0" dirty="0">
                          <a:solidFill>
                            <a:srgbClr val="000000"/>
                          </a:solidFill>
                          <a:effectLst/>
                          <a:latin typeface="Meiryo UI" pitchFamily="50" charset="-128"/>
                          <a:ea typeface="Meiryo UI" pitchFamily="50" charset="-128"/>
                        </a:rPr>
                        <a:t>南</a:t>
                      </a:r>
                      <a:r>
                        <a:rPr kumimoji="1" lang="en-US" altLang="ja-JP" sz="1100" b="0" i="0" dirty="0">
                          <a:solidFill>
                            <a:srgbClr val="000000"/>
                          </a:solidFill>
                          <a:effectLst/>
                          <a:latin typeface="Meiryo UI" pitchFamily="50" charset="-128"/>
                          <a:ea typeface="Meiryo UI" pitchFamily="50" charset="-128"/>
                        </a:rPr>
                        <a:t>24</a:t>
                      </a:r>
                      <a:r>
                        <a:rPr kumimoji="1" lang="ja-JP" altLang="en-US" sz="1100" b="0" i="0" dirty="0">
                          <a:solidFill>
                            <a:srgbClr val="000000"/>
                          </a:solidFill>
                          <a:effectLst/>
                          <a:latin typeface="Meiryo UI" pitchFamily="50" charset="-128"/>
                          <a:ea typeface="Meiryo UI" pitchFamily="50" charset="-128"/>
                        </a:rPr>
                        <a:t>条西</a:t>
                      </a:r>
                      <a:r>
                        <a:rPr kumimoji="1" lang="en-US" altLang="ja-JP" sz="1100" b="0" i="0" dirty="0">
                          <a:solidFill>
                            <a:srgbClr val="000000"/>
                          </a:solidFill>
                          <a:effectLst/>
                          <a:latin typeface="Meiryo UI" pitchFamily="50" charset="-128"/>
                          <a:ea typeface="Meiryo UI" pitchFamily="50" charset="-128"/>
                        </a:rPr>
                        <a:t>13</a:t>
                      </a:r>
                      <a:r>
                        <a:rPr kumimoji="1" lang="ja-JP" altLang="en-US" sz="1100" b="0" i="0" dirty="0">
                          <a:solidFill>
                            <a:srgbClr val="000000"/>
                          </a:solidFill>
                          <a:effectLst/>
                          <a:latin typeface="Meiryo UI" pitchFamily="50" charset="-128"/>
                          <a:ea typeface="Meiryo UI" pitchFamily="50" charset="-128"/>
                        </a:rPr>
                        <a:t>丁目</a:t>
                      </a:r>
                      <a:r>
                        <a:rPr kumimoji="1" lang="en-US" altLang="ja-JP" sz="1100" b="0" i="0" dirty="0">
                          <a:solidFill>
                            <a:srgbClr val="000000"/>
                          </a:solidFill>
                          <a:effectLst/>
                          <a:latin typeface="Meiryo UI" pitchFamily="50" charset="-128"/>
                          <a:ea typeface="Meiryo UI" pitchFamily="50" charset="-128"/>
                        </a:rPr>
                        <a:t>1-1</a:t>
                      </a:r>
                    </a:p>
                  </a:txBody>
                  <a:tcPr>
                    <a:lnL w="12700"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8D7CD"/>
                    </a:solidFill>
                  </a:tcPr>
                </a:tc>
                <a:extLst>
                  <a:ext uri="{0D108BD9-81ED-4DB2-BD59-A6C34878D82A}">
                    <a16:rowId xmlns:a16="http://schemas.microsoft.com/office/drawing/2014/main" val="2140695945"/>
                  </a:ext>
                </a:extLst>
              </a:tr>
            </a:tbl>
          </a:graphicData>
        </a:graphic>
      </p:graphicFrame>
      <p:sp>
        <p:nvSpPr>
          <p:cNvPr id="2078" name="正方形/長方形 2077">
            <a:extLst>
              <a:ext uri="{FF2B5EF4-FFF2-40B4-BE49-F238E27FC236}">
                <a16:creationId xmlns:a16="http://schemas.microsoft.com/office/drawing/2014/main" id="{A05A197B-813D-C74E-0337-14BAD5E045EC}"/>
              </a:ext>
            </a:extLst>
          </p:cNvPr>
          <p:cNvSpPr/>
          <p:nvPr/>
        </p:nvSpPr>
        <p:spPr>
          <a:xfrm>
            <a:off x="780538" y="3982527"/>
            <a:ext cx="6450401" cy="276999"/>
          </a:xfrm>
          <a:prstGeom prst="rect">
            <a:avLst/>
          </a:prstGeom>
        </p:spPr>
        <p:txBody>
          <a:bodyPr wrap="square">
            <a:spAutoFit/>
          </a:bodyPr>
          <a:lstStyle/>
          <a:p>
            <a:r>
              <a:rPr lang="ja-JP" altLang="en-US" sz="1200" b="1" dirty="0">
                <a:latin typeface="Meiryo UI" panose="020B0604030504040204" pitchFamily="50" charset="-128"/>
                <a:ea typeface="Meiryo UI" panose="020B0604030504040204" pitchFamily="50" charset="-128"/>
              </a:rPr>
              <a:t>　</a:t>
            </a:r>
            <a:endParaRPr lang="en-US" altLang="ja-JP" sz="1200" dirty="0">
              <a:latin typeface="Meiryo UI" panose="020B0604030504040204" pitchFamily="50" charset="-128"/>
              <a:ea typeface="Meiryo UI" panose="020B0604030504040204" pitchFamily="50" charset="-128"/>
            </a:endParaRPr>
          </a:p>
        </p:txBody>
      </p:sp>
      <p:pic>
        <p:nvPicPr>
          <p:cNvPr id="2" name="Picture 2" descr="ダンスのイラスト「踊る男性」">
            <a:extLst>
              <a:ext uri="{FF2B5EF4-FFF2-40B4-BE49-F238E27FC236}">
                <a16:creationId xmlns:a16="http://schemas.microsoft.com/office/drawing/2014/main" id="{E894B4BD-65F9-713E-C110-0A4D613212D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34384" y="5942911"/>
            <a:ext cx="753646" cy="87379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3B265AF5-CDB9-3E76-480F-38D93077DFB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8006">
            <a:off x="16775810" y="5994957"/>
            <a:ext cx="1300548" cy="1260132"/>
          </a:xfrm>
          <a:prstGeom prst="rect">
            <a:avLst/>
          </a:prstGeom>
          <a:noFill/>
          <a:extLst>
            <a:ext uri="{909E8E84-426E-40DD-AFC4-6F175D3DCCD1}">
              <a14:hiddenFill xmlns:a14="http://schemas.microsoft.com/office/drawing/2010/main">
                <a:solidFill>
                  <a:srgbClr val="FFFFFF"/>
                </a:solidFill>
              </a14:hiddenFill>
            </a:ext>
          </a:extLst>
        </p:spPr>
      </p:pic>
      <p:pic>
        <p:nvPicPr>
          <p:cNvPr id="7" name="図 6">
            <a:extLst>
              <a:ext uri="{FF2B5EF4-FFF2-40B4-BE49-F238E27FC236}">
                <a16:creationId xmlns:a16="http://schemas.microsoft.com/office/drawing/2014/main" id="{12A4699C-BD9E-1B4C-CEAE-1BC2D0623A7D}"/>
              </a:ext>
            </a:extLst>
          </p:cNvPr>
          <p:cNvPicPr>
            <a:picLocks noChangeAspect="1"/>
          </p:cNvPicPr>
          <p:nvPr/>
        </p:nvPicPr>
        <p:blipFill>
          <a:blip r:embed="rId5"/>
          <a:stretch>
            <a:fillRect/>
          </a:stretch>
        </p:blipFill>
        <p:spPr>
          <a:xfrm>
            <a:off x="-602608" y="4748222"/>
            <a:ext cx="379694" cy="379694"/>
          </a:xfrm>
          <a:prstGeom prst="rect">
            <a:avLst/>
          </a:prstGeom>
        </p:spPr>
      </p:pic>
      <p:sp>
        <p:nvSpPr>
          <p:cNvPr id="10" name="角丸四角形 77">
            <a:extLst>
              <a:ext uri="{FF2B5EF4-FFF2-40B4-BE49-F238E27FC236}">
                <a16:creationId xmlns:a16="http://schemas.microsoft.com/office/drawing/2014/main" id="{7F36C487-0478-74E2-F78E-C410C9401E4F}"/>
              </a:ext>
            </a:extLst>
          </p:cNvPr>
          <p:cNvSpPr/>
          <p:nvPr/>
        </p:nvSpPr>
        <p:spPr>
          <a:xfrm>
            <a:off x="15163030" y="8206096"/>
            <a:ext cx="929024" cy="280795"/>
          </a:xfrm>
          <a:prstGeom prst="roundRect">
            <a:avLst/>
          </a:prstGeom>
          <a:solidFill>
            <a:schemeClr val="bg1"/>
          </a:solidFill>
          <a:ln w="190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1000" dirty="0">
                <a:solidFill>
                  <a:schemeClr val="tx1"/>
                </a:solidFill>
                <a:latin typeface="Meiryo UI" pitchFamily="50" charset="-128"/>
                <a:ea typeface="Meiryo UI" pitchFamily="50" charset="-128"/>
              </a:rPr>
              <a:t>定員</a:t>
            </a:r>
            <a:r>
              <a:rPr kumimoji="1" lang="en-US" altLang="ja-JP" sz="1000" dirty="0">
                <a:solidFill>
                  <a:schemeClr val="tx1"/>
                </a:solidFill>
                <a:latin typeface="Meiryo UI" pitchFamily="50" charset="-128"/>
                <a:ea typeface="Meiryo UI" pitchFamily="50" charset="-128"/>
              </a:rPr>
              <a:t>10</a:t>
            </a:r>
            <a:r>
              <a:rPr kumimoji="1" lang="ja-JP" altLang="en-US" sz="1000" dirty="0">
                <a:solidFill>
                  <a:schemeClr val="tx1"/>
                </a:solidFill>
                <a:latin typeface="Meiryo UI" pitchFamily="50" charset="-128"/>
                <a:ea typeface="Meiryo UI" pitchFamily="50" charset="-128"/>
              </a:rPr>
              <a:t>名</a:t>
            </a:r>
          </a:p>
        </p:txBody>
      </p:sp>
      <p:grpSp>
        <p:nvGrpSpPr>
          <p:cNvPr id="12" name="グループ化 11">
            <a:extLst>
              <a:ext uri="{FF2B5EF4-FFF2-40B4-BE49-F238E27FC236}">
                <a16:creationId xmlns:a16="http://schemas.microsoft.com/office/drawing/2014/main" id="{87EA9093-FDD2-2255-304E-81E41C8FD610}"/>
              </a:ext>
            </a:extLst>
          </p:cNvPr>
          <p:cNvGrpSpPr/>
          <p:nvPr/>
        </p:nvGrpSpPr>
        <p:grpSpPr>
          <a:xfrm>
            <a:off x="10550543" y="5803976"/>
            <a:ext cx="1098224" cy="502843"/>
            <a:chOff x="5344192" y="5149810"/>
            <a:chExt cx="1098224" cy="502843"/>
          </a:xfrm>
        </p:grpSpPr>
        <p:pic>
          <p:nvPicPr>
            <p:cNvPr id="16" name="図 15">
              <a:extLst>
                <a:ext uri="{FF2B5EF4-FFF2-40B4-BE49-F238E27FC236}">
                  <a16:creationId xmlns:a16="http://schemas.microsoft.com/office/drawing/2014/main" id="{F2E7E8A0-CAAF-D9FE-ADDB-39EF65393C74}"/>
                </a:ext>
              </a:extLst>
            </p:cNvPr>
            <p:cNvPicPr>
              <a:picLocks noChangeAspect="1"/>
            </p:cNvPicPr>
            <p:nvPr/>
          </p:nvPicPr>
          <p:blipFill>
            <a:blip r:embed="rId6"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399503" y="5149810"/>
              <a:ext cx="893651" cy="443022"/>
            </a:xfrm>
            <a:prstGeom prst="rect">
              <a:avLst/>
            </a:prstGeom>
            <a:noFill/>
          </p:spPr>
        </p:pic>
        <p:sp>
          <p:nvSpPr>
            <p:cNvPr id="17" name="角丸四角形吹き出し 59">
              <a:extLst>
                <a:ext uri="{FF2B5EF4-FFF2-40B4-BE49-F238E27FC236}">
                  <a16:creationId xmlns:a16="http://schemas.microsoft.com/office/drawing/2014/main" id="{5DE6B38E-73A8-F35C-3324-8158AB324347}"/>
                </a:ext>
              </a:extLst>
            </p:cNvPr>
            <p:cNvSpPr/>
            <p:nvPr/>
          </p:nvSpPr>
          <p:spPr>
            <a:xfrm>
              <a:off x="5344192" y="5165098"/>
              <a:ext cx="1098224" cy="487555"/>
            </a:xfrm>
            <a:prstGeom prst="wedgeRoundRectCallout">
              <a:avLst>
                <a:gd name="adj1" fmla="val -39919"/>
                <a:gd name="adj2" fmla="val 80734"/>
                <a:gd name="adj3" fmla="val 16667"/>
              </a:avLst>
            </a:prstGeom>
            <a:noFill/>
            <a:ln w="19050">
              <a:noFill/>
            </a:ln>
          </p:spPr>
          <p:style>
            <a:lnRef idx="2">
              <a:schemeClr val="accent2"/>
            </a:lnRef>
            <a:fillRef idx="1">
              <a:schemeClr val="lt1"/>
            </a:fillRef>
            <a:effectRef idx="0">
              <a:schemeClr val="accent2"/>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l"/>
              <a:r>
                <a:rPr lang="ja-JP" altLang="en-US" sz="900" b="1" dirty="0">
                  <a:latin typeface="Meiryo UI" pitchFamily="50" charset="-128"/>
                  <a:ea typeface="Meiryo UI" pitchFamily="50" charset="-128"/>
                </a:rPr>
                <a:t>上靴を</a:t>
              </a:r>
              <a:endParaRPr lang="en-US" altLang="ja-JP" sz="900" b="1" dirty="0">
                <a:latin typeface="Meiryo UI" pitchFamily="50" charset="-128"/>
                <a:ea typeface="Meiryo UI" pitchFamily="50" charset="-128"/>
              </a:endParaRPr>
            </a:p>
            <a:p>
              <a:pPr algn="l"/>
              <a:r>
                <a:rPr lang="ja-JP" altLang="en-US" sz="900" b="1" dirty="0">
                  <a:latin typeface="Meiryo UI" pitchFamily="50" charset="-128"/>
                  <a:ea typeface="Meiryo UI" pitchFamily="50" charset="-128"/>
                </a:rPr>
                <a:t>　お持ちください</a:t>
              </a:r>
              <a:br>
                <a:rPr lang="en-US" altLang="ja-JP" sz="900" b="1" dirty="0">
                  <a:latin typeface="Meiryo UI" pitchFamily="50" charset="-128"/>
                  <a:ea typeface="Meiryo UI" pitchFamily="50" charset="-128"/>
                </a:rPr>
              </a:br>
              <a:endParaRPr kumimoji="1" lang="en-US" altLang="ja-JP" sz="900" b="1" dirty="0">
                <a:latin typeface="Meiryo UI" pitchFamily="50" charset="-128"/>
                <a:ea typeface="Meiryo UI" pitchFamily="50" charset="-128"/>
              </a:endParaRPr>
            </a:p>
          </p:txBody>
        </p:sp>
      </p:grpSp>
      <p:sp>
        <p:nvSpPr>
          <p:cNvPr id="23" name="四角形: 角を丸くする 22">
            <a:extLst>
              <a:ext uri="{FF2B5EF4-FFF2-40B4-BE49-F238E27FC236}">
                <a16:creationId xmlns:a16="http://schemas.microsoft.com/office/drawing/2014/main" id="{786AE5F0-F27D-3DE7-10CB-5ACE8539192B}"/>
              </a:ext>
            </a:extLst>
          </p:cNvPr>
          <p:cNvSpPr/>
          <p:nvPr/>
        </p:nvSpPr>
        <p:spPr>
          <a:xfrm>
            <a:off x="8688640" y="3519625"/>
            <a:ext cx="514566" cy="244060"/>
          </a:xfrm>
          <a:prstGeom prst="roundRect">
            <a:avLst>
              <a:gd name="adj" fmla="val 50000"/>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600" dirty="0">
              <a:latin typeface="HGS創英角ｺﾞｼｯｸUB" panose="020B0900000000000000" pitchFamily="50" charset="-128"/>
              <a:ea typeface="HGS創英角ｺﾞｼｯｸUB" panose="020B0900000000000000" pitchFamily="50" charset="-128"/>
            </a:endParaRPr>
          </a:p>
        </p:txBody>
      </p:sp>
      <p:sp>
        <p:nvSpPr>
          <p:cNvPr id="24" name="テキスト ボックス 23">
            <a:extLst>
              <a:ext uri="{FF2B5EF4-FFF2-40B4-BE49-F238E27FC236}">
                <a16:creationId xmlns:a16="http://schemas.microsoft.com/office/drawing/2014/main" id="{0E4888A1-FC51-5AAE-93F3-D3EB2D6AC75B}"/>
              </a:ext>
            </a:extLst>
          </p:cNvPr>
          <p:cNvSpPr txBox="1"/>
          <p:nvPr/>
        </p:nvSpPr>
        <p:spPr>
          <a:xfrm>
            <a:off x="9638138" y="3262674"/>
            <a:ext cx="659845" cy="276999"/>
          </a:xfrm>
          <a:prstGeom prst="rect">
            <a:avLst/>
          </a:prstGeom>
          <a:noFill/>
        </p:spPr>
        <p:txBody>
          <a:bodyPr wrap="square" rtlCol="0">
            <a:spAutoFit/>
          </a:bodyPr>
          <a:lstStyle/>
          <a:p>
            <a:r>
              <a:rPr kumimoji="1" lang="ja-JP" altLang="en-US" sz="1200" dirty="0"/>
              <a:t>内容</a:t>
            </a:r>
          </a:p>
        </p:txBody>
      </p:sp>
      <p:sp>
        <p:nvSpPr>
          <p:cNvPr id="25" name="四角形: 角を丸くする 24">
            <a:extLst>
              <a:ext uri="{FF2B5EF4-FFF2-40B4-BE49-F238E27FC236}">
                <a16:creationId xmlns:a16="http://schemas.microsoft.com/office/drawing/2014/main" id="{E8647179-4821-C56D-66FD-41B2AE913854}"/>
              </a:ext>
            </a:extLst>
          </p:cNvPr>
          <p:cNvSpPr/>
          <p:nvPr/>
        </p:nvSpPr>
        <p:spPr>
          <a:xfrm>
            <a:off x="10016515" y="9037843"/>
            <a:ext cx="514566" cy="244060"/>
          </a:xfrm>
          <a:prstGeom prst="roundRect">
            <a:avLst>
              <a:gd name="adj" fmla="val 50000"/>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600" dirty="0">
              <a:latin typeface="HGS創英角ｺﾞｼｯｸUB" panose="020B0900000000000000" pitchFamily="50" charset="-128"/>
              <a:ea typeface="HGS創英角ｺﾞｼｯｸUB" panose="020B0900000000000000" pitchFamily="50" charset="-128"/>
            </a:endParaRPr>
          </a:p>
        </p:txBody>
      </p:sp>
      <p:sp>
        <p:nvSpPr>
          <p:cNvPr id="27" name="四角形: 角を丸くする 26">
            <a:extLst>
              <a:ext uri="{FF2B5EF4-FFF2-40B4-BE49-F238E27FC236}">
                <a16:creationId xmlns:a16="http://schemas.microsoft.com/office/drawing/2014/main" id="{ED24C64F-DC6C-DC1C-152B-14364DB571F0}"/>
              </a:ext>
            </a:extLst>
          </p:cNvPr>
          <p:cNvSpPr/>
          <p:nvPr/>
        </p:nvSpPr>
        <p:spPr>
          <a:xfrm>
            <a:off x="8524775" y="4097509"/>
            <a:ext cx="514566" cy="244060"/>
          </a:xfrm>
          <a:prstGeom prst="roundRect">
            <a:avLst>
              <a:gd name="adj" fmla="val 50000"/>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600" dirty="0">
              <a:latin typeface="HGS創英角ｺﾞｼｯｸUB" panose="020B0900000000000000" pitchFamily="50" charset="-128"/>
              <a:ea typeface="HGS創英角ｺﾞｼｯｸUB" panose="020B0900000000000000" pitchFamily="50" charset="-128"/>
            </a:endParaRPr>
          </a:p>
        </p:txBody>
      </p:sp>
      <p:sp>
        <p:nvSpPr>
          <p:cNvPr id="28" name="テキスト ボックス 27">
            <a:extLst>
              <a:ext uri="{FF2B5EF4-FFF2-40B4-BE49-F238E27FC236}">
                <a16:creationId xmlns:a16="http://schemas.microsoft.com/office/drawing/2014/main" id="{E9517259-A05E-AF21-0751-E13F119F77E8}"/>
              </a:ext>
            </a:extLst>
          </p:cNvPr>
          <p:cNvSpPr txBox="1"/>
          <p:nvPr/>
        </p:nvSpPr>
        <p:spPr>
          <a:xfrm>
            <a:off x="8543361" y="4078349"/>
            <a:ext cx="659845" cy="276999"/>
          </a:xfrm>
          <a:prstGeom prst="rect">
            <a:avLst/>
          </a:prstGeom>
          <a:noFill/>
        </p:spPr>
        <p:txBody>
          <a:bodyPr wrap="square" rtlCol="0">
            <a:spAutoFit/>
          </a:bodyPr>
          <a:lstStyle/>
          <a:p>
            <a:r>
              <a:rPr kumimoji="1" lang="ja-JP" altLang="en-US" sz="1200" dirty="0"/>
              <a:t>内容</a:t>
            </a:r>
          </a:p>
        </p:txBody>
      </p:sp>
      <p:sp>
        <p:nvSpPr>
          <p:cNvPr id="40" name="テキスト ボックス 39">
            <a:extLst>
              <a:ext uri="{FF2B5EF4-FFF2-40B4-BE49-F238E27FC236}">
                <a16:creationId xmlns:a16="http://schemas.microsoft.com/office/drawing/2014/main" id="{DAEA9E4D-3346-4507-393C-15EE50872117}"/>
              </a:ext>
            </a:extLst>
          </p:cNvPr>
          <p:cNvSpPr txBox="1"/>
          <p:nvPr/>
        </p:nvSpPr>
        <p:spPr>
          <a:xfrm>
            <a:off x="10025220" y="9005319"/>
            <a:ext cx="659845" cy="276999"/>
          </a:xfrm>
          <a:prstGeom prst="rect">
            <a:avLst/>
          </a:prstGeom>
          <a:noFill/>
        </p:spPr>
        <p:txBody>
          <a:bodyPr wrap="square" rtlCol="0">
            <a:spAutoFit/>
          </a:bodyPr>
          <a:lstStyle/>
          <a:p>
            <a:r>
              <a:rPr kumimoji="1" lang="ja-JP" altLang="en-US" sz="1200" dirty="0">
                <a:latin typeface="HGP創英角ｺﾞｼｯｸUB" panose="020B0900000000000000" pitchFamily="50" charset="-128"/>
                <a:ea typeface="HGP創英角ｺﾞｼｯｸUB" panose="020B0900000000000000" pitchFamily="50" charset="-128"/>
              </a:rPr>
              <a:t>内容</a:t>
            </a:r>
          </a:p>
        </p:txBody>
      </p:sp>
      <p:grpSp>
        <p:nvGrpSpPr>
          <p:cNvPr id="5" name="グループ化 4">
            <a:extLst>
              <a:ext uri="{FF2B5EF4-FFF2-40B4-BE49-F238E27FC236}">
                <a16:creationId xmlns:a16="http://schemas.microsoft.com/office/drawing/2014/main" id="{1157B319-669F-C242-3416-60CF33B74BF1}"/>
              </a:ext>
            </a:extLst>
          </p:cNvPr>
          <p:cNvGrpSpPr/>
          <p:nvPr/>
        </p:nvGrpSpPr>
        <p:grpSpPr>
          <a:xfrm>
            <a:off x="8558504" y="9533142"/>
            <a:ext cx="1098224" cy="491712"/>
            <a:chOff x="5329055" y="4227087"/>
            <a:chExt cx="1098224" cy="491712"/>
          </a:xfrm>
        </p:grpSpPr>
        <p:pic>
          <p:nvPicPr>
            <p:cNvPr id="51" name="図 50">
              <a:extLst>
                <a:ext uri="{FF2B5EF4-FFF2-40B4-BE49-F238E27FC236}">
                  <a16:creationId xmlns:a16="http://schemas.microsoft.com/office/drawing/2014/main" id="{9C67C452-D7A2-B0FA-0091-EAC1C16E479E}"/>
                </a:ext>
              </a:extLst>
            </p:cNvPr>
            <p:cNvPicPr>
              <a:picLocks noChangeAspect="1"/>
            </p:cNvPicPr>
            <p:nvPr/>
          </p:nvPicPr>
          <p:blipFill>
            <a:blip r:embed="rId6"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410807" y="4227087"/>
              <a:ext cx="893651" cy="443022"/>
            </a:xfrm>
            <a:prstGeom prst="rect">
              <a:avLst/>
            </a:prstGeom>
            <a:noFill/>
          </p:spPr>
        </p:pic>
        <p:sp>
          <p:nvSpPr>
            <p:cNvPr id="50" name="角丸四角形吹き出し 59">
              <a:extLst>
                <a:ext uri="{FF2B5EF4-FFF2-40B4-BE49-F238E27FC236}">
                  <a16:creationId xmlns:a16="http://schemas.microsoft.com/office/drawing/2014/main" id="{6AB7F6BD-9268-6DBF-1CC0-89DAAF2A0B7A}"/>
                </a:ext>
              </a:extLst>
            </p:cNvPr>
            <p:cNvSpPr/>
            <p:nvPr/>
          </p:nvSpPr>
          <p:spPr>
            <a:xfrm>
              <a:off x="5329055" y="4231244"/>
              <a:ext cx="1098224" cy="487555"/>
            </a:xfrm>
            <a:prstGeom prst="wedgeRoundRectCallout">
              <a:avLst>
                <a:gd name="adj1" fmla="val -39919"/>
                <a:gd name="adj2" fmla="val 80734"/>
                <a:gd name="adj3" fmla="val 16667"/>
              </a:avLst>
            </a:prstGeom>
            <a:noFill/>
            <a:ln w="19050">
              <a:noFill/>
            </a:ln>
          </p:spPr>
          <p:style>
            <a:lnRef idx="2">
              <a:schemeClr val="accent2"/>
            </a:lnRef>
            <a:fillRef idx="1">
              <a:schemeClr val="lt1"/>
            </a:fillRef>
            <a:effectRef idx="0">
              <a:schemeClr val="accent2"/>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l"/>
              <a:r>
                <a:rPr lang="ja-JP" altLang="en-US" sz="900" b="1" dirty="0">
                  <a:latin typeface="Meiryo UI" pitchFamily="50" charset="-128"/>
                  <a:ea typeface="Meiryo UI" pitchFamily="50" charset="-128"/>
                </a:rPr>
                <a:t>上靴を</a:t>
              </a:r>
              <a:endParaRPr lang="en-US" altLang="ja-JP" sz="900" b="1" dirty="0">
                <a:latin typeface="Meiryo UI" pitchFamily="50" charset="-128"/>
                <a:ea typeface="Meiryo UI" pitchFamily="50" charset="-128"/>
              </a:endParaRPr>
            </a:p>
            <a:p>
              <a:pPr algn="l"/>
              <a:r>
                <a:rPr lang="ja-JP" altLang="en-US" sz="900" b="1" dirty="0">
                  <a:latin typeface="Meiryo UI" pitchFamily="50" charset="-128"/>
                  <a:ea typeface="Meiryo UI" pitchFamily="50" charset="-128"/>
                </a:rPr>
                <a:t>　お持ちください</a:t>
              </a:r>
              <a:br>
                <a:rPr lang="en-US" altLang="ja-JP" sz="900" b="1" dirty="0">
                  <a:latin typeface="Meiryo UI" pitchFamily="50" charset="-128"/>
                  <a:ea typeface="Meiryo UI" pitchFamily="50" charset="-128"/>
                </a:rPr>
              </a:br>
              <a:endParaRPr kumimoji="1" lang="en-US" altLang="ja-JP" sz="900" b="1" dirty="0">
                <a:latin typeface="Meiryo UI" pitchFamily="50" charset="-128"/>
                <a:ea typeface="Meiryo UI" pitchFamily="50" charset="-128"/>
              </a:endParaRPr>
            </a:p>
          </p:txBody>
        </p:sp>
      </p:grpSp>
      <p:sp>
        <p:nvSpPr>
          <p:cNvPr id="62" name="四角形: 角を丸くする 61">
            <a:extLst>
              <a:ext uri="{FF2B5EF4-FFF2-40B4-BE49-F238E27FC236}">
                <a16:creationId xmlns:a16="http://schemas.microsoft.com/office/drawing/2014/main" id="{CDE0E6CD-4614-FF1E-0D98-49B6213AD52D}"/>
              </a:ext>
            </a:extLst>
          </p:cNvPr>
          <p:cNvSpPr/>
          <p:nvPr/>
        </p:nvSpPr>
        <p:spPr>
          <a:xfrm>
            <a:off x="10020859" y="9345894"/>
            <a:ext cx="514566" cy="244060"/>
          </a:xfrm>
          <a:prstGeom prst="roundRect">
            <a:avLst>
              <a:gd name="adj" fmla="val 50000"/>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600" dirty="0">
              <a:latin typeface="HGS創英角ｺﾞｼｯｸUB" panose="020B0900000000000000" pitchFamily="50" charset="-128"/>
              <a:ea typeface="HGS創英角ｺﾞｼｯｸUB" panose="020B0900000000000000" pitchFamily="50" charset="-128"/>
            </a:endParaRPr>
          </a:p>
        </p:txBody>
      </p:sp>
      <p:sp>
        <p:nvSpPr>
          <p:cNvPr id="63" name="テキスト ボックス 62">
            <a:extLst>
              <a:ext uri="{FF2B5EF4-FFF2-40B4-BE49-F238E27FC236}">
                <a16:creationId xmlns:a16="http://schemas.microsoft.com/office/drawing/2014/main" id="{DFE84104-0838-C4B9-0B20-7F31BA705E0B}"/>
              </a:ext>
            </a:extLst>
          </p:cNvPr>
          <p:cNvSpPr txBox="1"/>
          <p:nvPr/>
        </p:nvSpPr>
        <p:spPr>
          <a:xfrm>
            <a:off x="10025220" y="9312955"/>
            <a:ext cx="659845" cy="276999"/>
          </a:xfrm>
          <a:prstGeom prst="rect">
            <a:avLst/>
          </a:prstGeom>
          <a:noFill/>
        </p:spPr>
        <p:txBody>
          <a:bodyPr wrap="square" rtlCol="0">
            <a:spAutoFit/>
          </a:bodyPr>
          <a:lstStyle/>
          <a:p>
            <a:r>
              <a:rPr kumimoji="1" lang="ja-JP" altLang="en-US" sz="1200" dirty="0">
                <a:latin typeface="HGP創英角ｺﾞｼｯｸUB" panose="020B0900000000000000" pitchFamily="50" charset="-128"/>
                <a:ea typeface="HGP創英角ｺﾞｼｯｸUB" panose="020B0900000000000000" pitchFamily="50" charset="-128"/>
              </a:rPr>
              <a:t>講師</a:t>
            </a:r>
          </a:p>
        </p:txBody>
      </p:sp>
      <p:grpSp>
        <p:nvGrpSpPr>
          <p:cNvPr id="3" name="グループ化 2">
            <a:extLst>
              <a:ext uri="{FF2B5EF4-FFF2-40B4-BE49-F238E27FC236}">
                <a16:creationId xmlns:a16="http://schemas.microsoft.com/office/drawing/2014/main" id="{297DD987-1A03-5E2D-E700-22B3667FE38F}"/>
              </a:ext>
            </a:extLst>
          </p:cNvPr>
          <p:cNvGrpSpPr/>
          <p:nvPr/>
        </p:nvGrpSpPr>
        <p:grpSpPr>
          <a:xfrm>
            <a:off x="1326539" y="3641941"/>
            <a:ext cx="679301" cy="276999"/>
            <a:chOff x="1339930" y="4578262"/>
            <a:chExt cx="679301" cy="276999"/>
          </a:xfrm>
        </p:grpSpPr>
        <p:sp>
          <p:nvSpPr>
            <p:cNvPr id="2048" name="四角形: 角を丸くする 2047">
              <a:extLst>
                <a:ext uri="{FF2B5EF4-FFF2-40B4-BE49-F238E27FC236}">
                  <a16:creationId xmlns:a16="http://schemas.microsoft.com/office/drawing/2014/main" id="{3BF9B627-B9D0-FCA0-CB01-71786991EFF6}"/>
                </a:ext>
              </a:extLst>
            </p:cNvPr>
            <p:cNvSpPr/>
            <p:nvPr/>
          </p:nvSpPr>
          <p:spPr>
            <a:xfrm>
              <a:off x="1339930" y="4602332"/>
              <a:ext cx="514566" cy="244060"/>
            </a:xfrm>
            <a:prstGeom prst="roundRect">
              <a:avLst>
                <a:gd name="adj" fmla="val 50000"/>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600" dirty="0">
                <a:latin typeface="HGS創英角ｺﾞｼｯｸUB" panose="020B0900000000000000" pitchFamily="50" charset="-128"/>
                <a:ea typeface="HGS創英角ｺﾞｼｯｸUB" panose="020B0900000000000000" pitchFamily="50" charset="-128"/>
              </a:endParaRPr>
            </a:p>
          </p:txBody>
        </p:sp>
        <p:sp>
          <p:nvSpPr>
            <p:cNvPr id="2049" name="テキスト ボックス 2048">
              <a:extLst>
                <a:ext uri="{FF2B5EF4-FFF2-40B4-BE49-F238E27FC236}">
                  <a16:creationId xmlns:a16="http://schemas.microsoft.com/office/drawing/2014/main" id="{D563F756-DA60-9723-2A6B-FD7CD1B4666C}"/>
                </a:ext>
              </a:extLst>
            </p:cNvPr>
            <p:cNvSpPr txBox="1"/>
            <p:nvPr/>
          </p:nvSpPr>
          <p:spPr>
            <a:xfrm>
              <a:off x="1359386" y="4578262"/>
              <a:ext cx="659845" cy="276999"/>
            </a:xfrm>
            <a:prstGeom prst="rect">
              <a:avLst/>
            </a:prstGeom>
            <a:noFill/>
          </p:spPr>
          <p:txBody>
            <a:bodyPr wrap="square" rtlCol="0">
              <a:spAutoFit/>
            </a:bodyPr>
            <a:lstStyle/>
            <a:p>
              <a:r>
                <a:rPr kumimoji="1" lang="ja-JP" altLang="en-US" sz="1200" dirty="0">
                  <a:latin typeface="HGP創英角ｺﾞｼｯｸUB" panose="020B0900000000000000" pitchFamily="50" charset="-128"/>
                  <a:ea typeface="HGP創英角ｺﾞｼｯｸUB" panose="020B0900000000000000" pitchFamily="50" charset="-128"/>
                </a:rPr>
                <a:t>内容</a:t>
              </a:r>
            </a:p>
          </p:txBody>
        </p:sp>
      </p:grpSp>
      <p:grpSp>
        <p:nvGrpSpPr>
          <p:cNvPr id="2057" name="グループ化 2056">
            <a:extLst>
              <a:ext uri="{FF2B5EF4-FFF2-40B4-BE49-F238E27FC236}">
                <a16:creationId xmlns:a16="http://schemas.microsoft.com/office/drawing/2014/main" id="{65154577-18DB-5950-F939-83E0AA635AF0}"/>
              </a:ext>
            </a:extLst>
          </p:cNvPr>
          <p:cNvGrpSpPr/>
          <p:nvPr/>
        </p:nvGrpSpPr>
        <p:grpSpPr>
          <a:xfrm>
            <a:off x="-1332790" y="7425083"/>
            <a:ext cx="666807" cy="276999"/>
            <a:chOff x="-574024" y="6405478"/>
            <a:chExt cx="666807" cy="276999"/>
          </a:xfrm>
        </p:grpSpPr>
        <p:sp>
          <p:nvSpPr>
            <p:cNvPr id="2055" name="四角形: 角を丸くする 2054">
              <a:extLst>
                <a:ext uri="{FF2B5EF4-FFF2-40B4-BE49-F238E27FC236}">
                  <a16:creationId xmlns:a16="http://schemas.microsoft.com/office/drawing/2014/main" id="{276ECB6D-B483-2EE5-DC58-9CC9962ED952}"/>
                </a:ext>
              </a:extLst>
            </p:cNvPr>
            <p:cNvSpPr/>
            <p:nvPr/>
          </p:nvSpPr>
          <p:spPr>
            <a:xfrm>
              <a:off x="-574024" y="6438417"/>
              <a:ext cx="514566" cy="244060"/>
            </a:xfrm>
            <a:prstGeom prst="roundRect">
              <a:avLst>
                <a:gd name="adj" fmla="val 50000"/>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600" dirty="0">
                <a:latin typeface="HGS創英角ｺﾞｼｯｸUB" panose="020B0900000000000000" pitchFamily="50" charset="-128"/>
                <a:ea typeface="HGS創英角ｺﾞｼｯｸUB" panose="020B0900000000000000" pitchFamily="50" charset="-128"/>
              </a:endParaRPr>
            </a:p>
          </p:txBody>
        </p:sp>
        <p:sp>
          <p:nvSpPr>
            <p:cNvPr id="2056" name="テキスト ボックス 2055">
              <a:extLst>
                <a:ext uri="{FF2B5EF4-FFF2-40B4-BE49-F238E27FC236}">
                  <a16:creationId xmlns:a16="http://schemas.microsoft.com/office/drawing/2014/main" id="{A086704F-914C-8BAB-7EA2-AD3E88DF2ACA}"/>
                </a:ext>
              </a:extLst>
            </p:cNvPr>
            <p:cNvSpPr txBox="1"/>
            <p:nvPr/>
          </p:nvSpPr>
          <p:spPr>
            <a:xfrm>
              <a:off x="-567062" y="6405478"/>
              <a:ext cx="659845" cy="276999"/>
            </a:xfrm>
            <a:prstGeom prst="rect">
              <a:avLst/>
            </a:prstGeom>
            <a:noFill/>
          </p:spPr>
          <p:txBody>
            <a:bodyPr wrap="square" rtlCol="0">
              <a:spAutoFit/>
            </a:bodyPr>
            <a:lstStyle/>
            <a:p>
              <a:r>
                <a:rPr kumimoji="1" lang="ja-JP" altLang="en-US" sz="1200" dirty="0">
                  <a:latin typeface="HGP創英角ｺﾞｼｯｸUB" panose="020B0900000000000000" pitchFamily="50" charset="-128"/>
                  <a:ea typeface="HGP創英角ｺﾞｼｯｸUB" panose="020B0900000000000000" pitchFamily="50" charset="-128"/>
                </a:rPr>
                <a:t>内容</a:t>
              </a:r>
            </a:p>
          </p:txBody>
        </p:sp>
      </p:grpSp>
      <p:grpSp>
        <p:nvGrpSpPr>
          <p:cNvPr id="2069" name="グループ化 2068">
            <a:extLst>
              <a:ext uri="{FF2B5EF4-FFF2-40B4-BE49-F238E27FC236}">
                <a16:creationId xmlns:a16="http://schemas.microsoft.com/office/drawing/2014/main" id="{91A7A144-7E46-E1B7-0F8B-470D87184028}"/>
              </a:ext>
            </a:extLst>
          </p:cNvPr>
          <p:cNvGrpSpPr/>
          <p:nvPr/>
        </p:nvGrpSpPr>
        <p:grpSpPr>
          <a:xfrm>
            <a:off x="10049279" y="7748128"/>
            <a:ext cx="663891" cy="276999"/>
            <a:chOff x="-574024" y="6405935"/>
            <a:chExt cx="663891" cy="276999"/>
          </a:xfrm>
        </p:grpSpPr>
        <p:sp>
          <p:nvSpPr>
            <p:cNvPr id="2070" name="四角形: 角を丸くする 2069">
              <a:extLst>
                <a:ext uri="{FF2B5EF4-FFF2-40B4-BE49-F238E27FC236}">
                  <a16:creationId xmlns:a16="http://schemas.microsoft.com/office/drawing/2014/main" id="{B775CFD2-DD17-8AE3-80B0-171FC7964CEF}"/>
                </a:ext>
              </a:extLst>
            </p:cNvPr>
            <p:cNvSpPr/>
            <p:nvPr/>
          </p:nvSpPr>
          <p:spPr>
            <a:xfrm>
              <a:off x="-574024" y="6438417"/>
              <a:ext cx="514566" cy="244060"/>
            </a:xfrm>
            <a:prstGeom prst="roundRect">
              <a:avLst>
                <a:gd name="adj" fmla="val 50000"/>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600" dirty="0">
                <a:latin typeface="HGS創英角ｺﾞｼｯｸUB" panose="020B0900000000000000" pitchFamily="50" charset="-128"/>
                <a:ea typeface="HGS創英角ｺﾞｼｯｸUB" panose="020B0900000000000000" pitchFamily="50" charset="-128"/>
              </a:endParaRPr>
            </a:p>
          </p:txBody>
        </p:sp>
        <p:sp>
          <p:nvSpPr>
            <p:cNvPr id="2071" name="テキスト ボックス 2070">
              <a:extLst>
                <a:ext uri="{FF2B5EF4-FFF2-40B4-BE49-F238E27FC236}">
                  <a16:creationId xmlns:a16="http://schemas.microsoft.com/office/drawing/2014/main" id="{07C41E45-53C2-14FC-1FFA-4198E962EBC7}"/>
                </a:ext>
              </a:extLst>
            </p:cNvPr>
            <p:cNvSpPr txBox="1"/>
            <p:nvPr/>
          </p:nvSpPr>
          <p:spPr>
            <a:xfrm>
              <a:off x="-569978" y="6405935"/>
              <a:ext cx="659845" cy="276999"/>
            </a:xfrm>
            <a:prstGeom prst="rect">
              <a:avLst/>
            </a:prstGeom>
            <a:noFill/>
          </p:spPr>
          <p:txBody>
            <a:bodyPr wrap="square" rtlCol="0">
              <a:spAutoFit/>
            </a:bodyPr>
            <a:lstStyle/>
            <a:p>
              <a:r>
                <a:rPr kumimoji="1" lang="ja-JP" altLang="en-US" sz="1200" dirty="0">
                  <a:latin typeface="HGP創英角ｺﾞｼｯｸUB" panose="020B0900000000000000" pitchFamily="50" charset="-128"/>
                  <a:ea typeface="HGP創英角ｺﾞｼｯｸUB" panose="020B0900000000000000" pitchFamily="50" charset="-128"/>
                </a:rPr>
                <a:t>内容</a:t>
              </a:r>
            </a:p>
          </p:txBody>
        </p:sp>
      </p:grpSp>
      <p:grpSp>
        <p:nvGrpSpPr>
          <p:cNvPr id="19" name="グループ化 18">
            <a:extLst>
              <a:ext uri="{FF2B5EF4-FFF2-40B4-BE49-F238E27FC236}">
                <a16:creationId xmlns:a16="http://schemas.microsoft.com/office/drawing/2014/main" id="{0803EB24-016E-27DE-C000-520833289CE9}"/>
              </a:ext>
            </a:extLst>
          </p:cNvPr>
          <p:cNvGrpSpPr/>
          <p:nvPr/>
        </p:nvGrpSpPr>
        <p:grpSpPr>
          <a:xfrm>
            <a:off x="-1989004" y="4139932"/>
            <a:ext cx="831694" cy="276999"/>
            <a:chOff x="340644" y="8677495"/>
            <a:chExt cx="831694" cy="276999"/>
          </a:xfrm>
        </p:grpSpPr>
        <p:sp>
          <p:nvSpPr>
            <p:cNvPr id="6" name="四角形: 角を丸くする 5">
              <a:extLst>
                <a:ext uri="{FF2B5EF4-FFF2-40B4-BE49-F238E27FC236}">
                  <a16:creationId xmlns:a16="http://schemas.microsoft.com/office/drawing/2014/main" id="{74CC25AF-3D75-4DB9-7FCF-0FF28C9D6471}"/>
                </a:ext>
              </a:extLst>
            </p:cNvPr>
            <p:cNvSpPr/>
            <p:nvPr/>
          </p:nvSpPr>
          <p:spPr>
            <a:xfrm>
              <a:off x="340644" y="8682644"/>
              <a:ext cx="812682" cy="216000"/>
            </a:xfrm>
            <a:prstGeom prst="roundRect">
              <a:avLst>
                <a:gd name="adj" fmla="val 36769"/>
              </a:avLst>
            </a:prstGeom>
            <a:noFill/>
            <a:ln>
              <a:solidFill>
                <a:schemeClr val="tx1">
                  <a:lumMod val="75000"/>
                  <a:lumOff val="25000"/>
                </a:schemeClr>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ボックス 8">
              <a:extLst>
                <a:ext uri="{FF2B5EF4-FFF2-40B4-BE49-F238E27FC236}">
                  <a16:creationId xmlns:a16="http://schemas.microsoft.com/office/drawing/2014/main" id="{5F3C3345-F30D-EF0A-9885-44B3D482DCD3}"/>
                </a:ext>
              </a:extLst>
            </p:cNvPr>
            <p:cNvSpPr txBox="1"/>
            <p:nvPr/>
          </p:nvSpPr>
          <p:spPr>
            <a:xfrm>
              <a:off x="353161" y="8677495"/>
              <a:ext cx="819177"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血圧測定</a:t>
              </a:r>
            </a:p>
          </p:txBody>
        </p:sp>
      </p:grpSp>
      <p:grpSp>
        <p:nvGrpSpPr>
          <p:cNvPr id="20" name="グループ化 19">
            <a:extLst>
              <a:ext uri="{FF2B5EF4-FFF2-40B4-BE49-F238E27FC236}">
                <a16:creationId xmlns:a16="http://schemas.microsoft.com/office/drawing/2014/main" id="{22156378-2152-4360-B707-20390890B351}"/>
              </a:ext>
            </a:extLst>
          </p:cNvPr>
          <p:cNvGrpSpPr/>
          <p:nvPr/>
        </p:nvGrpSpPr>
        <p:grpSpPr>
          <a:xfrm>
            <a:off x="344826" y="6314633"/>
            <a:ext cx="812682" cy="276999"/>
            <a:chOff x="340644" y="9966117"/>
            <a:chExt cx="812682" cy="276999"/>
          </a:xfrm>
        </p:grpSpPr>
        <p:sp>
          <p:nvSpPr>
            <p:cNvPr id="11" name="四角形: 角を丸くする 10">
              <a:extLst>
                <a:ext uri="{FF2B5EF4-FFF2-40B4-BE49-F238E27FC236}">
                  <a16:creationId xmlns:a16="http://schemas.microsoft.com/office/drawing/2014/main" id="{BF6513D0-5D2F-C13D-FCB5-D1D6900D2B06}"/>
                </a:ext>
              </a:extLst>
            </p:cNvPr>
            <p:cNvSpPr/>
            <p:nvPr/>
          </p:nvSpPr>
          <p:spPr>
            <a:xfrm>
              <a:off x="340644" y="9966117"/>
              <a:ext cx="812682" cy="216000"/>
            </a:xfrm>
            <a:prstGeom prst="roundRect">
              <a:avLst>
                <a:gd name="adj" fmla="val 36769"/>
              </a:avLst>
            </a:prstGeom>
            <a:noFill/>
            <a:ln>
              <a:solidFill>
                <a:schemeClr val="tx1">
                  <a:lumMod val="75000"/>
                  <a:lumOff val="25000"/>
                </a:schemeClr>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6E81DBEA-4B12-0E56-01F0-68B7DE1950BF}"/>
                </a:ext>
              </a:extLst>
            </p:cNvPr>
            <p:cNvSpPr txBox="1"/>
            <p:nvPr/>
          </p:nvSpPr>
          <p:spPr>
            <a:xfrm>
              <a:off x="353107" y="9966117"/>
              <a:ext cx="800219" cy="276999"/>
            </a:xfrm>
            <a:prstGeom prst="rect">
              <a:avLst/>
            </a:prstGeom>
            <a:noFill/>
          </p:spPr>
          <p:txBody>
            <a:bodyPr wrap="none" rtlCol="0">
              <a:spAutoFit/>
            </a:bodyPr>
            <a:lstStyle/>
            <a:p>
              <a:r>
                <a:rPr kumimoji="1" lang="ja-JP" altLang="en-US" sz="1200" dirty="0">
                  <a:latin typeface="メイリオ" panose="020B0604030504040204" pitchFamily="50" charset="-128"/>
                  <a:ea typeface="メイリオ" panose="020B0604030504040204" pitchFamily="50" charset="-128"/>
                </a:rPr>
                <a:t>血圧測定</a:t>
              </a:r>
            </a:p>
          </p:txBody>
        </p:sp>
      </p:grpSp>
      <p:sp>
        <p:nvSpPr>
          <p:cNvPr id="18" name="角丸四角形 77">
            <a:extLst>
              <a:ext uri="{FF2B5EF4-FFF2-40B4-BE49-F238E27FC236}">
                <a16:creationId xmlns:a16="http://schemas.microsoft.com/office/drawing/2014/main" id="{0879529C-8DBA-807F-63DD-2DFD98C58C67}"/>
              </a:ext>
            </a:extLst>
          </p:cNvPr>
          <p:cNvSpPr/>
          <p:nvPr/>
        </p:nvSpPr>
        <p:spPr>
          <a:xfrm>
            <a:off x="6492903" y="6293641"/>
            <a:ext cx="929024" cy="247554"/>
          </a:xfrm>
          <a:prstGeom prst="roundRect">
            <a:avLst/>
          </a:prstGeom>
          <a:solidFill>
            <a:schemeClr val="bg1"/>
          </a:solidFill>
          <a:ln w="190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1000" dirty="0">
                <a:solidFill>
                  <a:schemeClr val="tx1"/>
                </a:solidFill>
                <a:latin typeface="Meiryo UI" pitchFamily="50" charset="-128"/>
                <a:ea typeface="Meiryo UI" pitchFamily="50" charset="-128"/>
              </a:rPr>
              <a:t>定員</a:t>
            </a:r>
            <a:r>
              <a:rPr lang="en-US" altLang="ja-JP" sz="1000" dirty="0">
                <a:solidFill>
                  <a:schemeClr val="tx1"/>
                </a:solidFill>
                <a:latin typeface="Meiryo UI" pitchFamily="50" charset="-128"/>
                <a:ea typeface="Meiryo UI" pitchFamily="50" charset="-128"/>
              </a:rPr>
              <a:t>25</a:t>
            </a:r>
            <a:r>
              <a:rPr kumimoji="1" lang="ja-JP" altLang="en-US" sz="1000" dirty="0">
                <a:solidFill>
                  <a:schemeClr val="tx1"/>
                </a:solidFill>
                <a:latin typeface="Meiryo UI" pitchFamily="50" charset="-128"/>
                <a:ea typeface="Meiryo UI" pitchFamily="50" charset="-128"/>
              </a:rPr>
              <a:t>名　</a:t>
            </a:r>
          </a:p>
        </p:txBody>
      </p:sp>
      <p:sp>
        <p:nvSpPr>
          <p:cNvPr id="36" name="正方形/長方形 35">
            <a:extLst>
              <a:ext uri="{FF2B5EF4-FFF2-40B4-BE49-F238E27FC236}">
                <a16:creationId xmlns:a16="http://schemas.microsoft.com/office/drawing/2014/main" id="{50BDFC6A-A64A-246A-FE5C-19B69AE5AE25}"/>
              </a:ext>
            </a:extLst>
          </p:cNvPr>
          <p:cNvSpPr/>
          <p:nvPr/>
        </p:nvSpPr>
        <p:spPr>
          <a:xfrm>
            <a:off x="9897532" y="545906"/>
            <a:ext cx="3278497" cy="858801"/>
          </a:xfrm>
          <a:prstGeom prst="rect">
            <a:avLst/>
          </a:prstGeom>
          <a:solidFill>
            <a:srgbClr val="FFFFFF"/>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正方形/長方形 36">
            <a:extLst>
              <a:ext uri="{FF2B5EF4-FFF2-40B4-BE49-F238E27FC236}">
                <a16:creationId xmlns:a16="http://schemas.microsoft.com/office/drawing/2014/main" id="{2D552E01-2014-4AC3-C4C7-F23D04E4FA63}"/>
              </a:ext>
            </a:extLst>
          </p:cNvPr>
          <p:cNvSpPr/>
          <p:nvPr/>
        </p:nvSpPr>
        <p:spPr>
          <a:xfrm>
            <a:off x="205773" y="1977774"/>
            <a:ext cx="3305267" cy="971205"/>
          </a:xfrm>
          <a:prstGeom prst="rect">
            <a:avLst/>
          </a:prstGeom>
          <a:solidFill>
            <a:srgbClr val="FFFFFF"/>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6" name="Picture 8" descr="黒板のフレーム枠イラスト（白黒）">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73283" y="1291231"/>
            <a:ext cx="2324837" cy="1226526"/>
          </a:xfrm>
          <a:prstGeom prst="rect">
            <a:avLst/>
          </a:prstGeom>
          <a:noFill/>
          <a:extLst>
            <a:ext uri="{909E8E84-426E-40DD-AFC4-6F175D3DCCD1}">
              <a14:hiddenFill xmlns:a14="http://schemas.microsoft.com/office/drawing/2010/main">
                <a:solidFill>
                  <a:srgbClr val="FFFFFF"/>
                </a:solidFill>
              </a14:hiddenFill>
            </a:ext>
          </a:extLst>
        </p:spPr>
      </p:pic>
      <p:sp>
        <p:nvSpPr>
          <p:cNvPr id="77" name="正方形/長方形 76"/>
          <p:cNvSpPr/>
          <p:nvPr/>
        </p:nvSpPr>
        <p:spPr>
          <a:xfrm>
            <a:off x="312567" y="1975144"/>
            <a:ext cx="3198473" cy="1015663"/>
          </a:xfrm>
          <a:prstGeom prst="rect">
            <a:avLst/>
          </a:prstGeom>
        </p:spPr>
        <p:txBody>
          <a:bodyPr wrap="square">
            <a:spAutoFit/>
          </a:bodyPr>
          <a:lstStyle/>
          <a:p>
            <a:r>
              <a:rPr lang="ja-JP" altLang="en-US" sz="1400" dirty="0">
                <a:latin typeface="HGS創英角ｺﾞｼｯｸUB" panose="020B0900000000000000" pitchFamily="50" charset="-128"/>
                <a:ea typeface="HGS創英角ｺﾞｼｯｸUB" panose="020B0900000000000000" pitchFamily="50" charset="-128"/>
              </a:rPr>
              <a:t>お申込みはお電話で！</a:t>
            </a:r>
            <a:endParaRPr lang="en-US" altLang="ja-JP" sz="1400" dirty="0">
              <a:latin typeface="HGS創英角ｺﾞｼｯｸUB" panose="020B0900000000000000" pitchFamily="50" charset="-128"/>
              <a:ea typeface="HGS創英角ｺﾞｼｯｸUB" panose="020B0900000000000000" pitchFamily="50" charset="-128"/>
            </a:endParaRPr>
          </a:p>
          <a:p>
            <a:r>
              <a:rPr lang="en-US" altLang="ja-JP" sz="1400" dirty="0">
                <a:solidFill>
                  <a:srgbClr val="FF0000"/>
                </a:solidFill>
                <a:latin typeface="HGS創英角ｺﾞｼｯｸUB" panose="020B0900000000000000" pitchFamily="50" charset="-128"/>
                <a:ea typeface="HGS創英角ｺﾞｼｯｸUB" panose="020B0900000000000000" pitchFamily="50" charset="-128"/>
              </a:rPr>
              <a:t>10</a:t>
            </a:r>
            <a:r>
              <a:rPr lang="ja-JP" altLang="en-US" sz="1400" dirty="0">
                <a:solidFill>
                  <a:srgbClr val="FF0000"/>
                </a:solidFill>
                <a:latin typeface="HGS創英角ｺﾞｼｯｸUB" panose="020B0900000000000000" pitchFamily="50" charset="-128"/>
                <a:ea typeface="HGS創英角ｺﾞｼｯｸUB" panose="020B0900000000000000" pitchFamily="50" charset="-128"/>
              </a:rPr>
              <a:t>月</a:t>
            </a:r>
            <a:r>
              <a:rPr lang="en-US" altLang="ja-JP" sz="1400" dirty="0">
                <a:solidFill>
                  <a:srgbClr val="FF0000"/>
                </a:solidFill>
                <a:latin typeface="HGS創英角ｺﾞｼｯｸUB" panose="020B0900000000000000" pitchFamily="50" charset="-128"/>
                <a:ea typeface="HGS創英角ｺﾞｼｯｸUB" panose="020B0900000000000000" pitchFamily="50" charset="-128"/>
              </a:rPr>
              <a:t>21</a:t>
            </a:r>
            <a:r>
              <a:rPr lang="ja-JP" altLang="en-US" sz="1400" dirty="0">
                <a:solidFill>
                  <a:srgbClr val="FF0000"/>
                </a:solidFill>
                <a:latin typeface="HGS創英角ｺﾞｼｯｸUB" panose="020B0900000000000000" pitchFamily="50" charset="-128"/>
                <a:ea typeface="HGS創英角ｺﾞｼｯｸUB" panose="020B0900000000000000" pitchFamily="50" charset="-128"/>
              </a:rPr>
              <a:t>日（月）</a:t>
            </a:r>
            <a:r>
              <a:rPr lang="en-US" altLang="ja-JP" sz="1400" dirty="0">
                <a:solidFill>
                  <a:srgbClr val="FF0000"/>
                </a:solidFill>
                <a:latin typeface="HGS創英角ｺﾞｼｯｸUB" panose="020B0900000000000000" pitchFamily="50" charset="-128"/>
                <a:ea typeface="HGS創英角ｺﾞｼｯｸUB" panose="020B0900000000000000" pitchFamily="50" charset="-128"/>
              </a:rPr>
              <a:t>9</a:t>
            </a:r>
            <a:r>
              <a:rPr lang="ja-JP" altLang="en-US" sz="1400" dirty="0">
                <a:solidFill>
                  <a:srgbClr val="FF0000"/>
                </a:solidFill>
                <a:latin typeface="HGS創英角ｺﾞｼｯｸUB" panose="020B0900000000000000" pitchFamily="50" charset="-128"/>
                <a:ea typeface="HGS創英角ｺﾞｼｯｸUB" panose="020B0900000000000000" pitchFamily="50" charset="-128"/>
              </a:rPr>
              <a:t>時～ 申込受付開始</a:t>
            </a:r>
            <a:endParaRPr lang="en-US" altLang="ja-JP" sz="1400" dirty="0">
              <a:solidFill>
                <a:srgbClr val="FF0000"/>
              </a:solidFill>
              <a:latin typeface="HGS創英角ｺﾞｼｯｸUB" panose="020B0900000000000000" pitchFamily="50" charset="-128"/>
              <a:ea typeface="HGS創英角ｺﾞｼｯｸUB" panose="020B0900000000000000" pitchFamily="50" charset="-128"/>
            </a:endParaRPr>
          </a:p>
          <a:p>
            <a:r>
              <a:rPr lang="ja-JP" altLang="en-US" sz="1000" dirty="0">
                <a:latin typeface="HGS創英角ｺﾞｼｯｸUB" panose="020B0900000000000000" pitchFamily="50" charset="-128"/>
                <a:ea typeface="HGS創英角ｺﾞｼｯｸUB" panose="020B0900000000000000" pitchFamily="50" charset="-128"/>
              </a:rPr>
              <a:t>連絡先</a:t>
            </a:r>
            <a:r>
              <a:rPr lang="ja-JP" altLang="en-US" sz="1100" dirty="0">
                <a:latin typeface="HGS創英角ｺﾞｼｯｸUB" panose="020B0900000000000000" pitchFamily="50" charset="-128"/>
                <a:ea typeface="HGS創英角ｺﾞｼｯｸUB" panose="020B0900000000000000" pitchFamily="50" charset="-128"/>
              </a:rPr>
              <a:t>　</a:t>
            </a:r>
            <a:r>
              <a:rPr lang="ja-JP" altLang="en-US" sz="900" dirty="0">
                <a:latin typeface="HGS創英角ｺﾞｼｯｸUB" panose="020B0900000000000000" pitchFamily="50" charset="-128"/>
                <a:ea typeface="HGS創英角ｺﾞｼｯｸUB" panose="020B0900000000000000" pitchFamily="50" charset="-128"/>
              </a:rPr>
              <a:t>介護予防センター旭ヶ丘</a:t>
            </a:r>
            <a:endParaRPr lang="en-US" altLang="ja-JP" sz="1000" dirty="0">
              <a:latin typeface="HGS創英角ｺﾞｼｯｸUB" panose="020B0900000000000000" pitchFamily="50" charset="-128"/>
              <a:ea typeface="HGS創英角ｺﾞｼｯｸUB" panose="020B0900000000000000" pitchFamily="50" charset="-128"/>
            </a:endParaRPr>
          </a:p>
          <a:p>
            <a:r>
              <a:rPr lang="ja-JP" altLang="en-US" sz="1400" dirty="0">
                <a:solidFill>
                  <a:srgbClr val="FF0000"/>
                </a:solidFill>
                <a:latin typeface="HGS創英角ｺﾞｼｯｸUB" panose="020B0900000000000000" pitchFamily="50" charset="-128"/>
                <a:ea typeface="HGS創英角ｺﾞｼｯｸUB" panose="020B0900000000000000" pitchFamily="50" charset="-128"/>
              </a:rPr>
              <a:t>　　　</a:t>
            </a:r>
            <a:r>
              <a:rPr lang="en-US" altLang="ja-JP" sz="1400" dirty="0">
                <a:solidFill>
                  <a:srgbClr val="FF0000"/>
                </a:solidFill>
                <a:latin typeface="HGS創英角ｺﾞｼｯｸUB" panose="020B0900000000000000" pitchFamily="50" charset="-128"/>
                <a:ea typeface="HGS創英角ｺﾞｼｯｸUB" panose="020B0900000000000000" pitchFamily="50" charset="-128"/>
              </a:rPr>
              <a:t>011-532-6110</a:t>
            </a:r>
            <a:r>
              <a:rPr lang="ja-JP" altLang="en-US" sz="1100" dirty="0">
                <a:solidFill>
                  <a:srgbClr val="FF0000"/>
                </a:solidFill>
                <a:latin typeface="HGS創英角ｺﾞｼｯｸUB" panose="020B0900000000000000" pitchFamily="50" charset="-128"/>
                <a:ea typeface="HGS創英角ｺﾞｼｯｸUB" panose="020B0900000000000000" pitchFamily="50" charset="-128"/>
              </a:rPr>
              <a:t>　　　　　</a:t>
            </a:r>
            <a:endParaRPr lang="en-US" altLang="ja-JP" sz="1100" dirty="0">
              <a:solidFill>
                <a:srgbClr val="FF0000"/>
              </a:solidFill>
              <a:latin typeface="HGS創英角ｺﾞｼｯｸUB" panose="020B0900000000000000" pitchFamily="50" charset="-128"/>
              <a:ea typeface="HGS創英角ｺﾞｼｯｸUB" panose="020B0900000000000000" pitchFamily="50" charset="-128"/>
            </a:endParaRPr>
          </a:p>
          <a:p>
            <a:endParaRPr lang="en-US" altLang="ja-JP" sz="700" dirty="0">
              <a:solidFill>
                <a:srgbClr val="FF0000"/>
              </a:solidFill>
              <a:latin typeface="HGS創英角ｺﾞｼｯｸUB" panose="020B0900000000000000" pitchFamily="50" charset="-128"/>
              <a:ea typeface="HGS創英角ｺﾞｼｯｸUB" panose="020B0900000000000000" pitchFamily="50" charset="-128"/>
            </a:endParaRPr>
          </a:p>
        </p:txBody>
      </p:sp>
      <p:pic>
        <p:nvPicPr>
          <p:cNvPr id="49" name="図 48">
            <a:extLst>
              <a:ext uri="{FF2B5EF4-FFF2-40B4-BE49-F238E27FC236}">
                <a16:creationId xmlns:a16="http://schemas.microsoft.com/office/drawing/2014/main" id="{3D9F161E-AE4F-95C9-7292-95498D1DB61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707292" y="2531525"/>
            <a:ext cx="724406" cy="398882"/>
          </a:xfrm>
          <a:prstGeom prst="rect">
            <a:avLst/>
          </a:prstGeom>
        </p:spPr>
      </p:pic>
      <p:sp>
        <p:nvSpPr>
          <p:cNvPr id="8" name="角丸四角形 77">
            <a:extLst>
              <a:ext uri="{FF2B5EF4-FFF2-40B4-BE49-F238E27FC236}">
                <a16:creationId xmlns:a16="http://schemas.microsoft.com/office/drawing/2014/main" id="{AA4BE042-98E7-CC94-1B2F-BE3DF0B0CF52}"/>
              </a:ext>
            </a:extLst>
          </p:cNvPr>
          <p:cNvSpPr/>
          <p:nvPr/>
        </p:nvSpPr>
        <p:spPr>
          <a:xfrm>
            <a:off x="15144375" y="9296626"/>
            <a:ext cx="929024" cy="247554"/>
          </a:xfrm>
          <a:prstGeom prst="roundRect">
            <a:avLst/>
          </a:prstGeom>
          <a:solidFill>
            <a:schemeClr val="bg1"/>
          </a:solidFill>
          <a:ln w="190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1000" dirty="0">
                <a:solidFill>
                  <a:schemeClr val="tx1"/>
                </a:solidFill>
                <a:latin typeface="Meiryo UI" pitchFamily="50" charset="-128"/>
                <a:ea typeface="Meiryo UI" pitchFamily="50" charset="-128"/>
              </a:rPr>
              <a:t>定員</a:t>
            </a:r>
            <a:r>
              <a:rPr lang="en-US" altLang="ja-JP" sz="1000" dirty="0">
                <a:solidFill>
                  <a:schemeClr val="tx1"/>
                </a:solidFill>
                <a:latin typeface="Meiryo UI" pitchFamily="50" charset="-128"/>
                <a:ea typeface="Meiryo UI" pitchFamily="50" charset="-128"/>
              </a:rPr>
              <a:t>25</a:t>
            </a:r>
            <a:r>
              <a:rPr kumimoji="1" lang="ja-JP" altLang="en-US" sz="1000" dirty="0">
                <a:solidFill>
                  <a:schemeClr val="tx1"/>
                </a:solidFill>
                <a:latin typeface="Meiryo UI" pitchFamily="50" charset="-128"/>
                <a:ea typeface="Meiryo UI" pitchFamily="50" charset="-128"/>
              </a:rPr>
              <a:t>名</a:t>
            </a:r>
          </a:p>
        </p:txBody>
      </p:sp>
      <p:pic>
        <p:nvPicPr>
          <p:cNvPr id="21" name="図 20">
            <a:extLst>
              <a:ext uri="{FF2B5EF4-FFF2-40B4-BE49-F238E27FC236}">
                <a16:creationId xmlns:a16="http://schemas.microsoft.com/office/drawing/2014/main" id="{260EE55B-7FDC-0C98-9A26-B741B4770285}"/>
              </a:ext>
            </a:extLst>
          </p:cNvPr>
          <p:cNvPicPr>
            <a:picLocks noChangeAspect="1"/>
          </p:cNvPicPr>
          <p:nvPr/>
        </p:nvPicPr>
        <p:blipFill>
          <a:blip r:embed="rId6"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13503656" y="7409287"/>
            <a:ext cx="1525655" cy="546933"/>
          </a:xfrm>
          <a:prstGeom prst="rect">
            <a:avLst/>
          </a:prstGeom>
          <a:noFill/>
        </p:spPr>
      </p:pic>
      <p:sp>
        <p:nvSpPr>
          <p:cNvPr id="26" name="四角形: 角を丸くする 25">
            <a:extLst>
              <a:ext uri="{FF2B5EF4-FFF2-40B4-BE49-F238E27FC236}">
                <a16:creationId xmlns:a16="http://schemas.microsoft.com/office/drawing/2014/main" id="{4D875A84-46A2-7383-3205-8D137D7D4FF0}"/>
              </a:ext>
            </a:extLst>
          </p:cNvPr>
          <p:cNvSpPr/>
          <p:nvPr/>
        </p:nvSpPr>
        <p:spPr>
          <a:xfrm>
            <a:off x="8174384" y="6848259"/>
            <a:ext cx="645459" cy="245429"/>
          </a:xfrm>
          <a:prstGeom prst="roundRect">
            <a:avLst>
              <a:gd name="adj" fmla="val 5000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角丸四角形 77">
            <a:extLst>
              <a:ext uri="{FF2B5EF4-FFF2-40B4-BE49-F238E27FC236}">
                <a16:creationId xmlns:a16="http://schemas.microsoft.com/office/drawing/2014/main" id="{C5FA40CF-1DB7-A132-6EDF-537EB1AD70D2}"/>
              </a:ext>
            </a:extLst>
          </p:cNvPr>
          <p:cNvSpPr/>
          <p:nvPr/>
        </p:nvSpPr>
        <p:spPr>
          <a:xfrm>
            <a:off x="10445784" y="8061947"/>
            <a:ext cx="918867" cy="247554"/>
          </a:xfrm>
          <a:prstGeom prst="roundRect">
            <a:avLst/>
          </a:prstGeom>
          <a:solidFill>
            <a:schemeClr val="bg1"/>
          </a:solidFill>
          <a:ln w="190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1000" dirty="0">
                <a:solidFill>
                  <a:schemeClr val="tx1"/>
                </a:solidFill>
                <a:latin typeface="Meiryo UI" pitchFamily="50" charset="-128"/>
                <a:ea typeface="Meiryo UI" pitchFamily="50" charset="-128"/>
              </a:rPr>
              <a:t>定員</a:t>
            </a:r>
            <a:r>
              <a:rPr kumimoji="1" lang="en-US" altLang="ja-JP" sz="1000" dirty="0">
                <a:solidFill>
                  <a:schemeClr val="tx1"/>
                </a:solidFill>
                <a:latin typeface="Meiryo UI" pitchFamily="50" charset="-128"/>
                <a:ea typeface="Meiryo UI" pitchFamily="50" charset="-128"/>
              </a:rPr>
              <a:t>20</a:t>
            </a:r>
            <a:r>
              <a:rPr kumimoji="1" lang="ja-JP" altLang="en-US" sz="1000" dirty="0">
                <a:solidFill>
                  <a:schemeClr val="tx1"/>
                </a:solidFill>
                <a:latin typeface="Meiryo UI" pitchFamily="50" charset="-128"/>
                <a:ea typeface="Meiryo UI" pitchFamily="50" charset="-128"/>
              </a:rPr>
              <a:t>名</a:t>
            </a:r>
          </a:p>
        </p:txBody>
      </p:sp>
      <p:grpSp>
        <p:nvGrpSpPr>
          <p:cNvPr id="32" name="グループ化 31">
            <a:extLst>
              <a:ext uri="{FF2B5EF4-FFF2-40B4-BE49-F238E27FC236}">
                <a16:creationId xmlns:a16="http://schemas.microsoft.com/office/drawing/2014/main" id="{3DC35316-2321-0E45-95DF-848A82A4CDBE}"/>
              </a:ext>
            </a:extLst>
          </p:cNvPr>
          <p:cNvGrpSpPr/>
          <p:nvPr/>
        </p:nvGrpSpPr>
        <p:grpSpPr>
          <a:xfrm>
            <a:off x="9012915" y="7522433"/>
            <a:ext cx="659541" cy="286512"/>
            <a:chOff x="1387674" y="4314199"/>
            <a:chExt cx="666831" cy="286512"/>
          </a:xfrm>
        </p:grpSpPr>
        <p:sp>
          <p:nvSpPr>
            <p:cNvPr id="34" name="四角形: 角を丸くする 33">
              <a:extLst>
                <a:ext uri="{FF2B5EF4-FFF2-40B4-BE49-F238E27FC236}">
                  <a16:creationId xmlns:a16="http://schemas.microsoft.com/office/drawing/2014/main" id="{5837A8C5-8A11-AABE-6ADF-9211697B3344}"/>
                </a:ext>
              </a:extLst>
            </p:cNvPr>
            <p:cNvSpPr/>
            <p:nvPr/>
          </p:nvSpPr>
          <p:spPr>
            <a:xfrm>
              <a:off x="1387674" y="4356651"/>
              <a:ext cx="514566" cy="244060"/>
            </a:xfrm>
            <a:prstGeom prst="roundRect">
              <a:avLst>
                <a:gd name="adj" fmla="val 50000"/>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600" dirty="0">
                <a:latin typeface="HGS創英角ｺﾞｼｯｸUB" panose="020B0900000000000000" pitchFamily="50" charset="-128"/>
                <a:ea typeface="HGS創英角ｺﾞｼｯｸUB" panose="020B0900000000000000" pitchFamily="50" charset="-128"/>
              </a:endParaRPr>
            </a:p>
          </p:txBody>
        </p:sp>
        <p:sp>
          <p:nvSpPr>
            <p:cNvPr id="35" name="テキスト ボックス 34">
              <a:extLst>
                <a:ext uri="{FF2B5EF4-FFF2-40B4-BE49-F238E27FC236}">
                  <a16:creationId xmlns:a16="http://schemas.microsoft.com/office/drawing/2014/main" id="{347D3528-1C63-8124-75C2-F8D889D099BC}"/>
                </a:ext>
              </a:extLst>
            </p:cNvPr>
            <p:cNvSpPr txBox="1"/>
            <p:nvPr/>
          </p:nvSpPr>
          <p:spPr>
            <a:xfrm>
              <a:off x="1394660" y="4314199"/>
              <a:ext cx="659845" cy="276999"/>
            </a:xfrm>
            <a:prstGeom prst="rect">
              <a:avLst/>
            </a:prstGeom>
            <a:noFill/>
          </p:spPr>
          <p:txBody>
            <a:bodyPr wrap="square" rtlCol="0">
              <a:spAutoFit/>
            </a:bodyPr>
            <a:lstStyle/>
            <a:p>
              <a:r>
                <a:rPr kumimoji="1" lang="ja-JP" altLang="en-US" sz="1200" dirty="0">
                  <a:latin typeface="HGS創英角ｺﾞｼｯｸUB" panose="020B0900000000000000" pitchFamily="50" charset="-128"/>
                  <a:ea typeface="HGS創英角ｺﾞｼｯｸUB" panose="020B0900000000000000" pitchFamily="50" charset="-128"/>
                </a:rPr>
                <a:t>内容</a:t>
              </a:r>
            </a:p>
          </p:txBody>
        </p:sp>
      </p:grpSp>
      <p:grpSp>
        <p:nvGrpSpPr>
          <p:cNvPr id="55" name="グループ化 54">
            <a:extLst>
              <a:ext uri="{FF2B5EF4-FFF2-40B4-BE49-F238E27FC236}">
                <a16:creationId xmlns:a16="http://schemas.microsoft.com/office/drawing/2014/main" id="{7B3B0C65-DCAC-B817-77C0-E9067E7794FD}"/>
              </a:ext>
            </a:extLst>
          </p:cNvPr>
          <p:cNvGrpSpPr/>
          <p:nvPr/>
        </p:nvGrpSpPr>
        <p:grpSpPr>
          <a:xfrm>
            <a:off x="8503319" y="8022595"/>
            <a:ext cx="670532" cy="276999"/>
            <a:chOff x="3287300" y="4324024"/>
            <a:chExt cx="670532" cy="276999"/>
          </a:xfrm>
        </p:grpSpPr>
        <p:sp>
          <p:nvSpPr>
            <p:cNvPr id="56" name="四角形: 角を丸くする 55">
              <a:extLst>
                <a:ext uri="{FF2B5EF4-FFF2-40B4-BE49-F238E27FC236}">
                  <a16:creationId xmlns:a16="http://schemas.microsoft.com/office/drawing/2014/main" id="{FF3C35D6-4595-18F0-5F8D-B64CD2B87461}"/>
                </a:ext>
              </a:extLst>
            </p:cNvPr>
            <p:cNvSpPr/>
            <p:nvPr/>
          </p:nvSpPr>
          <p:spPr>
            <a:xfrm>
              <a:off x="3287300" y="4354386"/>
              <a:ext cx="514566" cy="244060"/>
            </a:xfrm>
            <a:prstGeom prst="roundRect">
              <a:avLst>
                <a:gd name="adj" fmla="val 50000"/>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600" dirty="0">
                <a:latin typeface="HGS創英角ｺﾞｼｯｸUB" panose="020B0900000000000000" pitchFamily="50" charset="-128"/>
                <a:ea typeface="HGS創英角ｺﾞｼｯｸUB" panose="020B0900000000000000" pitchFamily="50" charset="-128"/>
              </a:endParaRPr>
            </a:p>
          </p:txBody>
        </p:sp>
        <p:sp>
          <p:nvSpPr>
            <p:cNvPr id="57" name="テキスト ボックス 56">
              <a:extLst>
                <a:ext uri="{FF2B5EF4-FFF2-40B4-BE49-F238E27FC236}">
                  <a16:creationId xmlns:a16="http://schemas.microsoft.com/office/drawing/2014/main" id="{21001AF5-3E2D-4D49-4280-C824BB5938DC}"/>
                </a:ext>
              </a:extLst>
            </p:cNvPr>
            <p:cNvSpPr txBox="1"/>
            <p:nvPr/>
          </p:nvSpPr>
          <p:spPr>
            <a:xfrm>
              <a:off x="3297987" y="4324024"/>
              <a:ext cx="659845" cy="276999"/>
            </a:xfrm>
            <a:prstGeom prst="rect">
              <a:avLst/>
            </a:prstGeom>
            <a:noFill/>
          </p:spPr>
          <p:txBody>
            <a:bodyPr wrap="square" rtlCol="0">
              <a:spAutoFit/>
            </a:bodyPr>
            <a:lstStyle/>
            <a:p>
              <a:r>
                <a:rPr lang="ja-JP" altLang="en-US" sz="1200" dirty="0">
                  <a:latin typeface="HGS創英角ｺﾞｼｯｸUB" panose="020B0900000000000000" pitchFamily="50" charset="-128"/>
                  <a:ea typeface="HGS創英角ｺﾞｼｯｸUB" panose="020B0900000000000000" pitchFamily="50" charset="-128"/>
                </a:rPr>
                <a:t>講師</a:t>
              </a:r>
              <a:endParaRPr kumimoji="1" lang="ja-JP" altLang="en-US" sz="1200" dirty="0">
                <a:latin typeface="HGS創英角ｺﾞｼｯｸUB" panose="020B0900000000000000" pitchFamily="50" charset="-128"/>
                <a:ea typeface="HGS創英角ｺﾞｼｯｸUB" panose="020B0900000000000000" pitchFamily="50" charset="-128"/>
              </a:endParaRPr>
            </a:p>
          </p:txBody>
        </p:sp>
      </p:grpSp>
      <p:grpSp>
        <p:nvGrpSpPr>
          <p:cNvPr id="59" name="グループ化 58">
            <a:extLst>
              <a:ext uri="{FF2B5EF4-FFF2-40B4-BE49-F238E27FC236}">
                <a16:creationId xmlns:a16="http://schemas.microsoft.com/office/drawing/2014/main" id="{65823462-7CEF-67EC-BAAB-A89EEE43F76D}"/>
              </a:ext>
            </a:extLst>
          </p:cNvPr>
          <p:cNvGrpSpPr/>
          <p:nvPr/>
        </p:nvGrpSpPr>
        <p:grpSpPr>
          <a:xfrm>
            <a:off x="3924323" y="3637091"/>
            <a:ext cx="663201" cy="276999"/>
            <a:chOff x="3287300" y="4324024"/>
            <a:chExt cx="670532" cy="276999"/>
          </a:xfrm>
        </p:grpSpPr>
        <p:sp>
          <p:nvSpPr>
            <p:cNvPr id="60" name="四角形: 角を丸くする 59">
              <a:extLst>
                <a:ext uri="{FF2B5EF4-FFF2-40B4-BE49-F238E27FC236}">
                  <a16:creationId xmlns:a16="http://schemas.microsoft.com/office/drawing/2014/main" id="{58F08657-49B5-42E0-7D14-0A7AD03D1DF2}"/>
                </a:ext>
              </a:extLst>
            </p:cNvPr>
            <p:cNvSpPr/>
            <p:nvPr/>
          </p:nvSpPr>
          <p:spPr>
            <a:xfrm>
              <a:off x="3287300" y="4354386"/>
              <a:ext cx="514566" cy="244060"/>
            </a:xfrm>
            <a:prstGeom prst="roundRect">
              <a:avLst>
                <a:gd name="adj" fmla="val 50000"/>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600" dirty="0">
                <a:latin typeface="HGS創英角ｺﾞｼｯｸUB" panose="020B0900000000000000" pitchFamily="50" charset="-128"/>
                <a:ea typeface="HGS創英角ｺﾞｼｯｸUB" panose="020B0900000000000000" pitchFamily="50" charset="-128"/>
              </a:endParaRPr>
            </a:p>
          </p:txBody>
        </p:sp>
        <p:sp>
          <p:nvSpPr>
            <p:cNvPr id="61" name="テキスト ボックス 60">
              <a:extLst>
                <a:ext uri="{FF2B5EF4-FFF2-40B4-BE49-F238E27FC236}">
                  <a16:creationId xmlns:a16="http://schemas.microsoft.com/office/drawing/2014/main" id="{82380A01-EE3B-338D-B51C-D5F558462628}"/>
                </a:ext>
              </a:extLst>
            </p:cNvPr>
            <p:cNvSpPr txBox="1"/>
            <p:nvPr/>
          </p:nvSpPr>
          <p:spPr>
            <a:xfrm>
              <a:off x="3297987" y="4324024"/>
              <a:ext cx="659845" cy="276999"/>
            </a:xfrm>
            <a:prstGeom prst="rect">
              <a:avLst/>
            </a:prstGeom>
            <a:noFill/>
          </p:spPr>
          <p:txBody>
            <a:bodyPr wrap="square" rtlCol="0">
              <a:spAutoFit/>
            </a:bodyPr>
            <a:lstStyle/>
            <a:p>
              <a:r>
                <a:rPr lang="ja-JP" altLang="en-US" sz="1200" dirty="0">
                  <a:latin typeface="HGS創英角ｺﾞｼｯｸUB" panose="020B0900000000000000" pitchFamily="50" charset="-128"/>
                  <a:ea typeface="HGS創英角ｺﾞｼｯｸUB" panose="020B0900000000000000" pitchFamily="50" charset="-128"/>
                </a:rPr>
                <a:t>講師</a:t>
              </a:r>
              <a:endParaRPr kumimoji="1" lang="ja-JP" altLang="en-US" sz="1200" dirty="0">
                <a:latin typeface="HGS創英角ｺﾞｼｯｸUB" panose="020B0900000000000000" pitchFamily="50" charset="-128"/>
                <a:ea typeface="HGS創英角ｺﾞｼｯｸUB" panose="020B0900000000000000" pitchFamily="50" charset="-128"/>
              </a:endParaRPr>
            </a:p>
          </p:txBody>
        </p:sp>
      </p:grpSp>
      <p:sp>
        <p:nvSpPr>
          <p:cNvPr id="2052" name="テキスト ボックス 2051">
            <a:extLst>
              <a:ext uri="{FF2B5EF4-FFF2-40B4-BE49-F238E27FC236}">
                <a16:creationId xmlns:a16="http://schemas.microsoft.com/office/drawing/2014/main" id="{988962BC-3F73-25C4-7A2C-86A272B47F35}"/>
              </a:ext>
            </a:extLst>
          </p:cNvPr>
          <p:cNvSpPr txBox="1"/>
          <p:nvPr/>
        </p:nvSpPr>
        <p:spPr>
          <a:xfrm>
            <a:off x="11198120" y="5297014"/>
            <a:ext cx="914400" cy="914400"/>
          </a:xfrm>
          <a:prstGeom prst="rect">
            <a:avLst/>
          </a:prstGeom>
          <a:noFill/>
        </p:spPr>
        <p:txBody>
          <a:bodyPr wrap="square" rtlCol="0">
            <a:spAutoFit/>
          </a:bodyPr>
          <a:lstStyle/>
          <a:p>
            <a:endParaRPr kumimoji="1" lang="ja-JP" altLang="en-US" dirty="0"/>
          </a:p>
        </p:txBody>
      </p:sp>
      <p:sp>
        <p:nvSpPr>
          <p:cNvPr id="2067" name="楕円 2066">
            <a:extLst>
              <a:ext uri="{FF2B5EF4-FFF2-40B4-BE49-F238E27FC236}">
                <a16:creationId xmlns:a16="http://schemas.microsoft.com/office/drawing/2014/main" id="{86D973EF-DDE7-436E-707B-517F7440D808}"/>
              </a:ext>
            </a:extLst>
          </p:cNvPr>
          <p:cNvSpPr/>
          <p:nvPr/>
        </p:nvSpPr>
        <p:spPr>
          <a:xfrm>
            <a:off x="8871333" y="10256710"/>
            <a:ext cx="1602200" cy="533498"/>
          </a:xfrm>
          <a:prstGeom prst="ellipse">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b="1" dirty="0">
                <a:latin typeface="メイリオ" panose="020B0604030504040204" pitchFamily="50" charset="-128"/>
                <a:ea typeface="メイリオ" panose="020B0604030504040204" pitchFamily="50" charset="-128"/>
              </a:rPr>
              <a:t>お申込み方法</a:t>
            </a:r>
          </a:p>
        </p:txBody>
      </p:sp>
      <p:sp>
        <p:nvSpPr>
          <p:cNvPr id="2068" name="テキスト ボックス 2067">
            <a:extLst>
              <a:ext uri="{FF2B5EF4-FFF2-40B4-BE49-F238E27FC236}">
                <a16:creationId xmlns:a16="http://schemas.microsoft.com/office/drawing/2014/main" id="{0E622DD5-36B8-D43F-3281-796B1884676E}"/>
              </a:ext>
            </a:extLst>
          </p:cNvPr>
          <p:cNvSpPr txBox="1"/>
          <p:nvPr/>
        </p:nvSpPr>
        <p:spPr>
          <a:xfrm>
            <a:off x="11125473" y="10276372"/>
            <a:ext cx="4833164" cy="461665"/>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参加ご希望の方は、</a:t>
            </a:r>
            <a:r>
              <a:rPr lang="ja-JP" altLang="en-US" sz="1200" b="1" dirty="0">
                <a:solidFill>
                  <a:srgbClr val="FF0000"/>
                </a:solidFill>
                <a:latin typeface="メイリオ" panose="020B0604030504040204" pitchFamily="50" charset="-128"/>
                <a:ea typeface="メイリオ" panose="020B0604030504040204" pitchFamily="50" charset="-128"/>
              </a:rPr>
              <a:t>東光ストアのサービスカウンター</a:t>
            </a:r>
            <a:r>
              <a:rPr lang="ja-JP" altLang="en-US" sz="1200" dirty="0">
                <a:latin typeface="メイリオ" panose="020B0604030504040204" pitchFamily="50" charset="-128"/>
                <a:ea typeface="メイリオ" panose="020B0604030504040204" pitchFamily="50" charset="-128"/>
              </a:rPr>
              <a:t>でお申込みください。</a:t>
            </a:r>
            <a:r>
              <a:rPr lang="en-US" altLang="ja-JP" sz="1200" b="1" dirty="0">
                <a:solidFill>
                  <a:srgbClr val="FF0000"/>
                </a:solidFill>
                <a:latin typeface="メイリオ" panose="020B0604030504040204" pitchFamily="50" charset="-128"/>
                <a:ea typeface="メイリオ" panose="020B0604030504040204" pitchFamily="50" charset="-128"/>
              </a:rPr>
              <a:t>4</a:t>
            </a:r>
            <a:r>
              <a:rPr kumimoji="1" lang="ja-JP" altLang="en-US" sz="1200" b="1" dirty="0">
                <a:solidFill>
                  <a:srgbClr val="FF0000"/>
                </a:solidFill>
                <a:latin typeface="メイリオ" panose="020B0604030504040204" pitchFamily="50" charset="-128"/>
                <a:ea typeface="メイリオ" panose="020B0604030504040204" pitchFamily="50" charset="-128"/>
              </a:rPr>
              <a:t>月</a:t>
            </a:r>
            <a:r>
              <a:rPr kumimoji="1" lang="en-US" altLang="ja-JP" sz="1200" b="1" dirty="0">
                <a:solidFill>
                  <a:srgbClr val="FF0000"/>
                </a:solidFill>
                <a:latin typeface="メイリオ" panose="020B0604030504040204" pitchFamily="50" charset="-128"/>
                <a:ea typeface="メイリオ" panose="020B0604030504040204" pitchFamily="50" charset="-128"/>
              </a:rPr>
              <a:t>17</a:t>
            </a:r>
            <a:r>
              <a:rPr kumimoji="1" lang="ja-JP" altLang="en-US" sz="1200" b="1" dirty="0">
                <a:solidFill>
                  <a:srgbClr val="FF0000"/>
                </a:solidFill>
                <a:latin typeface="メイリオ" panose="020B0604030504040204" pitchFamily="50" charset="-128"/>
                <a:ea typeface="メイリオ" panose="020B0604030504040204" pitchFamily="50" charset="-128"/>
              </a:rPr>
              <a:t>日（水）</a:t>
            </a:r>
            <a:r>
              <a:rPr kumimoji="1" lang="en-US" altLang="ja-JP" sz="1200" b="1" dirty="0">
                <a:solidFill>
                  <a:srgbClr val="FF0000"/>
                </a:solidFill>
                <a:latin typeface="メイリオ" panose="020B0604030504040204" pitchFamily="50" charset="-128"/>
                <a:ea typeface="メイリオ" panose="020B0604030504040204" pitchFamily="50" charset="-128"/>
              </a:rPr>
              <a:t>11</a:t>
            </a:r>
            <a:r>
              <a:rPr kumimoji="1" lang="ja-JP" altLang="en-US" sz="1200" b="1" dirty="0">
                <a:solidFill>
                  <a:srgbClr val="FF0000"/>
                </a:solidFill>
                <a:latin typeface="メイリオ" panose="020B0604030504040204" pitchFamily="50" charset="-128"/>
                <a:ea typeface="メイリオ" panose="020B0604030504040204" pitchFamily="50" charset="-128"/>
              </a:rPr>
              <a:t>時</a:t>
            </a:r>
            <a:r>
              <a:rPr kumimoji="1" lang="en-US" altLang="ja-JP" sz="1200" b="1" dirty="0">
                <a:solidFill>
                  <a:srgbClr val="FF0000"/>
                </a:solidFill>
                <a:latin typeface="メイリオ" panose="020B0604030504040204" pitchFamily="50" charset="-128"/>
                <a:ea typeface="メイリオ" panose="020B0604030504040204" pitchFamily="50" charset="-128"/>
              </a:rPr>
              <a:t>30</a:t>
            </a:r>
            <a:r>
              <a:rPr kumimoji="1" lang="ja-JP" altLang="en-US" sz="1200" b="1" dirty="0">
                <a:solidFill>
                  <a:srgbClr val="FF0000"/>
                </a:solidFill>
                <a:latin typeface="メイリオ" panose="020B0604030504040204" pitchFamily="50" charset="-128"/>
                <a:ea typeface="メイリオ" panose="020B0604030504040204" pitchFamily="50" charset="-128"/>
              </a:rPr>
              <a:t>分～より受付開始</a:t>
            </a:r>
            <a:r>
              <a:rPr kumimoji="1" lang="ja-JP" altLang="en-US" sz="1200" dirty="0">
                <a:latin typeface="メイリオ" panose="020B0604030504040204" pitchFamily="50" charset="-128"/>
                <a:ea typeface="メイリオ" panose="020B0604030504040204" pitchFamily="50" charset="-128"/>
              </a:rPr>
              <a:t>です。</a:t>
            </a:r>
          </a:p>
        </p:txBody>
      </p:sp>
      <p:sp>
        <p:nvSpPr>
          <p:cNvPr id="2074" name="二等辺三角形 2073">
            <a:extLst>
              <a:ext uri="{FF2B5EF4-FFF2-40B4-BE49-F238E27FC236}">
                <a16:creationId xmlns:a16="http://schemas.microsoft.com/office/drawing/2014/main" id="{6FBF59BA-5BFB-3A33-BE4F-FD6CB2714654}"/>
              </a:ext>
            </a:extLst>
          </p:cNvPr>
          <p:cNvSpPr/>
          <p:nvPr/>
        </p:nvSpPr>
        <p:spPr>
          <a:xfrm rot="5400000">
            <a:off x="10625163" y="10271280"/>
            <a:ext cx="461666" cy="445048"/>
          </a:xfrm>
          <a:prstGeom prst="triangle">
            <a:avLst/>
          </a:prstGeom>
          <a:solidFill>
            <a:schemeClr val="accent2">
              <a:lumMod val="60000"/>
              <a:lumOff val="40000"/>
            </a:schemeClr>
          </a:solidFill>
          <a:ln>
            <a:solidFill>
              <a:schemeClr val="accent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15C5F613-A86A-C8D5-7A6E-F5FBCA0FAE10}"/>
              </a:ext>
            </a:extLst>
          </p:cNvPr>
          <p:cNvSpPr txBox="1"/>
          <p:nvPr/>
        </p:nvSpPr>
        <p:spPr>
          <a:xfrm>
            <a:off x="-626256" y="3739910"/>
            <a:ext cx="652631" cy="276999"/>
          </a:xfrm>
          <a:prstGeom prst="rect">
            <a:avLst/>
          </a:prstGeom>
          <a:noFill/>
        </p:spPr>
        <p:txBody>
          <a:bodyPr wrap="square" rtlCol="0">
            <a:spAutoFit/>
          </a:bodyPr>
          <a:lstStyle/>
          <a:p>
            <a:r>
              <a:rPr lang="ja-JP" altLang="en-US" sz="1200" dirty="0">
                <a:latin typeface="HGS創英角ｺﾞｼｯｸUB" panose="020B0900000000000000" pitchFamily="50" charset="-128"/>
                <a:ea typeface="HGS創英角ｺﾞｼｯｸUB" panose="020B0900000000000000" pitchFamily="50" charset="-128"/>
              </a:rPr>
              <a:t>講師</a:t>
            </a:r>
            <a:endParaRPr kumimoji="1" lang="ja-JP" altLang="en-US" sz="1200" dirty="0">
              <a:latin typeface="HGS創英角ｺﾞｼｯｸUB" panose="020B0900000000000000" pitchFamily="50" charset="-128"/>
              <a:ea typeface="HGS創英角ｺﾞｼｯｸUB" panose="020B0900000000000000" pitchFamily="50" charset="-128"/>
            </a:endParaRPr>
          </a:p>
        </p:txBody>
      </p:sp>
      <p:pic>
        <p:nvPicPr>
          <p:cNvPr id="53" name="図 52">
            <a:extLst>
              <a:ext uri="{FF2B5EF4-FFF2-40B4-BE49-F238E27FC236}">
                <a16:creationId xmlns:a16="http://schemas.microsoft.com/office/drawing/2014/main" id="{82ABD984-E847-9B78-B0A5-EAA3C08B219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600023">
            <a:off x="5213217" y="4805783"/>
            <a:ext cx="933327" cy="933327"/>
          </a:xfrm>
          <a:prstGeom prst="rect">
            <a:avLst/>
          </a:prstGeom>
        </p:spPr>
      </p:pic>
      <p:grpSp>
        <p:nvGrpSpPr>
          <p:cNvPr id="33" name="グループ化 32">
            <a:extLst>
              <a:ext uri="{FF2B5EF4-FFF2-40B4-BE49-F238E27FC236}">
                <a16:creationId xmlns:a16="http://schemas.microsoft.com/office/drawing/2014/main" id="{B58CEA2A-1E3B-9AF7-03B9-B5E3A17EB7B1}"/>
              </a:ext>
            </a:extLst>
          </p:cNvPr>
          <p:cNvGrpSpPr/>
          <p:nvPr/>
        </p:nvGrpSpPr>
        <p:grpSpPr>
          <a:xfrm>
            <a:off x="1415667" y="5513401"/>
            <a:ext cx="664228" cy="276999"/>
            <a:chOff x="1339930" y="4569763"/>
            <a:chExt cx="664228" cy="276999"/>
          </a:xfrm>
        </p:grpSpPr>
        <p:sp>
          <p:nvSpPr>
            <p:cNvPr id="45" name="四角形: 角を丸くする 44">
              <a:extLst>
                <a:ext uri="{FF2B5EF4-FFF2-40B4-BE49-F238E27FC236}">
                  <a16:creationId xmlns:a16="http://schemas.microsoft.com/office/drawing/2014/main" id="{AAB66B66-0E48-37CF-C94C-081C91BCE7FF}"/>
                </a:ext>
              </a:extLst>
            </p:cNvPr>
            <p:cNvSpPr/>
            <p:nvPr/>
          </p:nvSpPr>
          <p:spPr>
            <a:xfrm>
              <a:off x="1339930" y="4602332"/>
              <a:ext cx="514566" cy="244060"/>
            </a:xfrm>
            <a:prstGeom prst="roundRect">
              <a:avLst>
                <a:gd name="adj" fmla="val 50000"/>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600" dirty="0">
                <a:latin typeface="HGS創英角ｺﾞｼｯｸUB" panose="020B0900000000000000" pitchFamily="50" charset="-128"/>
                <a:ea typeface="HGS創英角ｺﾞｼｯｸUB" panose="020B0900000000000000" pitchFamily="50" charset="-128"/>
              </a:endParaRPr>
            </a:p>
          </p:txBody>
        </p:sp>
        <p:sp>
          <p:nvSpPr>
            <p:cNvPr id="46" name="テキスト ボックス 45">
              <a:extLst>
                <a:ext uri="{FF2B5EF4-FFF2-40B4-BE49-F238E27FC236}">
                  <a16:creationId xmlns:a16="http://schemas.microsoft.com/office/drawing/2014/main" id="{5C9F4381-83A8-FA87-62C4-8729ECF96704}"/>
                </a:ext>
              </a:extLst>
            </p:cNvPr>
            <p:cNvSpPr txBox="1"/>
            <p:nvPr/>
          </p:nvSpPr>
          <p:spPr>
            <a:xfrm>
              <a:off x="1344313" y="4569763"/>
              <a:ext cx="659845" cy="276999"/>
            </a:xfrm>
            <a:prstGeom prst="rect">
              <a:avLst/>
            </a:prstGeom>
            <a:noFill/>
          </p:spPr>
          <p:txBody>
            <a:bodyPr wrap="square" rtlCol="0">
              <a:spAutoFit/>
            </a:bodyPr>
            <a:lstStyle/>
            <a:p>
              <a:r>
                <a:rPr kumimoji="1" lang="ja-JP" altLang="en-US" sz="1200" dirty="0">
                  <a:latin typeface="HGP創英角ｺﾞｼｯｸUB" panose="020B0900000000000000" pitchFamily="50" charset="-128"/>
                  <a:ea typeface="HGP創英角ｺﾞｼｯｸUB" panose="020B0900000000000000" pitchFamily="50" charset="-128"/>
                </a:rPr>
                <a:t>内容</a:t>
              </a:r>
            </a:p>
          </p:txBody>
        </p:sp>
      </p:grpSp>
      <p:sp>
        <p:nvSpPr>
          <p:cNvPr id="52" name="角丸四角形 77">
            <a:extLst>
              <a:ext uri="{FF2B5EF4-FFF2-40B4-BE49-F238E27FC236}">
                <a16:creationId xmlns:a16="http://schemas.microsoft.com/office/drawing/2014/main" id="{31A9E509-A6B1-30C5-7AE7-DD2F856FD0D8}"/>
              </a:ext>
            </a:extLst>
          </p:cNvPr>
          <p:cNvSpPr/>
          <p:nvPr/>
        </p:nvSpPr>
        <p:spPr>
          <a:xfrm>
            <a:off x="9129405" y="7890187"/>
            <a:ext cx="929024" cy="247554"/>
          </a:xfrm>
          <a:prstGeom prst="roundRect">
            <a:avLst/>
          </a:prstGeom>
          <a:solidFill>
            <a:schemeClr val="bg1"/>
          </a:solidFill>
          <a:ln w="190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1000" dirty="0">
                <a:solidFill>
                  <a:schemeClr val="tx1"/>
                </a:solidFill>
                <a:latin typeface="Meiryo UI" pitchFamily="50" charset="-128"/>
                <a:ea typeface="Meiryo UI" pitchFamily="50" charset="-128"/>
              </a:rPr>
              <a:t>定員</a:t>
            </a:r>
            <a:r>
              <a:rPr lang="en-US" altLang="ja-JP" sz="1000" dirty="0">
                <a:solidFill>
                  <a:schemeClr val="tx1"/>
                </a:solidFill>
                <a:latin typeface="Meiryo UI" pitchFamily="50" charset="-128"/>
                <a:ea typeface="Meiryo UI" pitchFamily="50" charset="-128"/>
              </a:rPr>
              <a:t>25</a:t>
            </a:r>
            <a:r>
              <a:rPr kumimoji="1" lang="ja-JP" altLang="en-US" sz="1000" dirty="0">
                <a:solidFill>
                  <a:schemeClr val="tx1"/>
                </a:solidFill>
                <a:latin typeface="Meiryo UI" pitchFamily="50" charset="-128"/>
                <a:ea typeface="Meiryo UI" pitchFamily="50" charset="-128"/>
              </a:rPr>
              <a:t>名</a:t>
            </a:r>
          </a:p>
        </p:txBody>
      </p:sp>
      <p:pic>
        <p:nvPicPr>
          <p:cNvPr id="1026" name="Picture 2">
            <a:extLst>
              <a:ext uri="{FF2B5EF4-FFF2-40B4-BE49-F238E27FC236}">
                <a16:creationId xmlns:a16="http://schemas.microsoft.com/office/drawing/2014/main" id="{CA378115-B46E-CDE3-86B2-B8B1633A37A6}"/>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451979" y="2913102"/>
            <a:ext cx="438372" cy="390010"/>
          </a:xfrm>
          <a:prstGeom prst="rect">
            <a:avLst/>
          </a:prstGeom>
          <a:noFill/>
          <a:extLst>
            <a:ext uri="{909E8E84-426E-40DD-AFC4-6F175D3DCCD1}">
              <a14:hiddenFill xmlns:a14="http://schemas.microsoft.com/office/drawing/2010/main">
                <a:solidFill>
                  <a:srgbClr val="FFFFFF"/>
                </a:solidFill>
              </a14:hiddenFill>
            </a:ext>
          </a:extLst>
        </p:spPr>
      </p:pic>
      <p:sp>
        <p:nvSpPr>
          <p:cNvPr id="30" name="テキスト ボックス 29">
            <a:extLst>
              <a:ext uri="{FF2B5EF4-FFF2-40B4-BE49-F238E27FC236}">
                <a16:creationId xmlns:a16="http://schemas.microsoft.com/office/drawing/2014/main" id="{954C309C-59F9-142F-29E3-9F4EA08BB79D}"/>
              </a:ext>
            </a:extLst>
          </p:cNvPr>
          <p:cNvSpPr txBox="1"/>
          <p:nvPr/>
        </p:nvSpPr>
        <p:spPr>
          <a:xfrm>
            <a:off x="9842938" y="546229"/>
            <a:ext cx="3387683" cy="1031051"/>
          </a:xfrm>
          <a:prstGeom prst="rect">
            <a:avLst/>
          </a:prstGeom>
          <a:noFill/>
        </p:spPr>
        <p:txBody>
          <a:bodyPr wrap="square" rtlCol="0">
            <a:spAutoFit/>
          </a:bodyPr>
          <a:lstStyle/>
          <a:p>
            <a:r>
              <a:rPr lang="en-US" altLang="ja-JP" sz="1400" b="1" dirty="0">
                <a:solidFill>
                  <a:srgbClr val="FF0000"/>
                </a:solidFill>
                <a:latin typeface="Meiryo UI" panose="020B0604030504040204" pitchFamily="50" charset="-128"/>
                <a:ea typeface="Meiryo UI" panose="020B0604030504040204" pitchFamily="50" charset="-128"/>
              </a:rPr>
              <a:t>【</a:t>
            </a:r>
            <a:r>
              <a:rPr lang="ja-JP" altLang="en-US" sz="1400" b="1" dirty="0">
                <a:solidFill>
                  <a:srgbClr val="FF0000"/>
                </a:solidFill>
                <a:latin typeface="Meiryo UI" panose="020B0604030504040204" pitchFamily="50" charset="-128"/>
                <a:ea typeface="Meiryo UI" panose="020B0604030504040204" pitchFamily="50" charset="-128"/>
              </a:rPr>
              <a:t>熱中症を防ぎましょう！</a:t>
            </a:r>
            <a:r>
              <a:rPr lang="en-US" altLang="ja-JP" sz="1400" b="1" dirty="0">
                <a:solidFill>
                  <a:srgbClr val="FF0000"/>
                </a:solidFill>
                <a:latin typeface="Meiryo UI" panose="020B0604030504040204" pitchFamily="50" charset="-128"/>
                <a:ea typeface="Meiryo UI" panose="020B0604030504040204" pitchFamily="50" charset="-128"/>
              </a:rPr>
              <a:t>】</a:t>
            </a:r>
          </a:p>
          <a:p>
            <a:r>
              <a:rPr lang="ja-JP" altLang="en-US" sz="1200" dirty="0">
                <a:latin typeface="Meiryo UI" panose="020B0604030504040204" pitchFamily="50" charset="-128"/>
                <a:ea typeface="Meiryo UI" panose="020B0604030504040204" pitchFamily="50" charset="-128"/>
              </a:rPr>
              <a:t>連日暑さが予想されるため、屋外・屋内問わず各自で水分補給や冷却グッズ等の活用で</a:t>
            </a:r>
            <a:r>
              <a:rPr lang="ja-JP" altLang="en-US" sz="1200" dirty="0">
                <a:solidFill>
                  <a:srgbClr val="FF0000"/>
                </a:solidFill>
                <a:latin typeface="Meiryo UI" panose="020B0604030504040204" pitchFamily="50" charset="-128"/>
                <a:ea typeface="Meiryo UI" panose="020B0604030504040204" pitchFamily="50" charset="-128"/>
              </a:rPr>
              <a:t>熱中症対策</a:t>
            </a:r>
            <a:r>
              <a:rPr lang="ja-JP" altLang="en-US" sz="1200" dirty="0">
                <a:latin typeface="Meiryo UI" panose="020B0604030504040204" pitchFamily="50" charset="-128"/>
                <a:ea typeface="Meiryo UI" panose="020B0604030504040204" pitchFamily="50" charset="-128"/>
              </a:rPr>
              <a:t>をお願いいたします。</a:t>
            </a:r>
            <a:endParaRPr lang="en-US" altLang="ja-JP" sz="1200" dirty="0">
              <a:latin typeface="Meiryo UI" panose="020B0604030504040204" pitchFamily="50" charset="-128"/>
              <a:ea typeface="Meiryo UI" panose="020B0604030504040204" pitchFamily="50" charset="-128"/>
            </a:endParaRPr>
          </a:p>
          <a:p>
            <a:endParaRPr kumimoji="1" lang="ja-JP" altLang="en-US" sz="1100" dirty="0">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DE1D8C14-3BF7-2679-E058-16A8DADF0817}"/>
              </a:ext>
            </a:extLst>
          </p:cNvPr>
          <p:cNvSpPr/>
          <p:nvPr/>
        </p:nvSpPr>
        <p:spPr>
          <a:xfrm>
            <a:off x="111226" y="1204890"/>
            <a:ext cx="4438505" cy="677108"/>
          </a:xfrm>
          <a:prstGeom prst="rect">
            <a:avLst/>
          </a:prstGeom>
        </p:spPr>
        <p:txBody>
          <a:bodyPr wrap="square">
            <a:spAutoFit/>
          </a:bodyPr>
          <a:lstStyle/>
          <a:p>
            <a:r>
              <a:rPr lang="ja-JP" altLang="en-US" sz="3200" b="1" dirty="0">
                <a:solidFill>
                  <a:srgbClr val="FF0000"/>
                </a:solidFill>
                <a:latin typeface="HGS創英角ｺﾞｼｯｸUB" panose="020B0900000000000000" pitchFamily="50" charset="-128"/>
                <a:ea typeface="HGS創英角ｺﾞｼｯｸUB" panose="020B0900000000000000" pitchFamily="50" charset="-128"/>
              </a:rPr>
              <a:t>令和</a:t>
            </a:r>
            <a:r>
              <a:rPr lang="ja-JP" altLang="en-US" sz="3800" b="1" dirty="0">
                <a:solidFill>
                  <a:srgbClr val="FF0000"/>
                </a:solidFill>
                <a:latin typeface="HGS創英角ｺﾞｼｯｸUB" panose="020B0900000000000000" pitchFamily="50" charset="-128"/>
                <a:ea typeface="HGS創英角ｺﾞｼｯｸUB" panose="020B0900000000000000" pitchFamily="50" charset="-128"/>
              </a:rPr>
              <a:t>６</a:t>
            </a:r>
            <a:r>
              <a:rPr lang="ja-JP" altLang="en-US" sz="3200" b="1" dirty="0">
                <a:solidFill>
                  <a:srgbClr val="FF0000"/>
                </a:solidFill>
                <a:latin typeface="HGS創英角ｺﾞｼｯｸUB" panose="020B0900000000000000" pitchFamily="50" charset="-128"/>
                <a:ea typeface="HGS創英角ｺﾞｼｯｸUB" panose="020B0900000000000000" pitchFamily="50" charset="-128"/>
              </a:rPr>
              <a:t>年</a:t>
            </a:r>
            <a:r>
              <a:rPr lang="en-US" altLang="ja-JP" sz="3800" b="1" dirty="0">
                <a:solidFill>
                  <a:srgbClr val="FF0000"/>
                </a:solidFill>
                <a:latin typeface="HGS創英角ｺﾞｼｯｸUB" panose="020B0900000000000000" pitchFamily="50" charset="-128"/>
                <a:ea typeface="HGS創英角ｺﾞｼｯｸUB" panose="020B0900000000000000" pitchFamily="50" charset="-128"/>
              </a:rPr>
              <a:t>11</a:t>
            </a:r>
            <a:r>
              <a:rPr lang="ja-JP" altLang="en-US" sz="3200" b="1" dirty="0">
                <a:solidFill>
                  <a:srgbClr val="FF0000"/>
                </a:solidFill>
                <a:latin typeface="HGS創英角ｺﾞｼｯｸUB" panose="020B0900000000000000" pitchFamily="50" charset="-128"/>
                <a:ea typeface="HGS創英角ｺﾞｼｯｸUB" panose="020B0900000000000000" pitchFamily="50" charset="-128"/>
              </a:rPr>
              <a:t>月</a:t>
            </a:r>
            <a:r>
              <a:rPr lang="ja-JP" altLang="en-US" sz="3200" b="1" dirty="0">
                <a:latin typeface="HGS創英角ｺﾞｼｯｸUB" panose="020B0900000000000000" pitchFamily="50" charset="-128"/>
                <a:ea typeface="HGS創英角ｺﾞｼｯｸUB" panose="020B0900000000000000" pitchFamily="50" charset="-128"/>
              </a:rPr>
              <a:t>予定表</a:t>
            </a:r>
            <a:endParaRPr lang="ja-JP" altLang="en-US" sz="3800" b="1" dirty="0">
              <a:latin typeface="HGS創英角ｺﾞｼｯｸUB" panose="020B0900000000000000" pitchFamily="50" charset="-128"/>
              <a:ea typeface="HGS創英角ｺﾞｼｯｸUB" panose="020B0900000000000000" pitchFamily="50" charset="-128"/>
            </a:endParaRPr>
          </a:p>
        </p:txBody>
      </p:sp>
      <p:grpSp>
        <p:nvGrpSpPr>
          <p:cNvPr id="29" name="グループ化 28">
            <a:extLst>
              <a:ext uri="{FF2B5EF4-FFF2-40B4-BE49-F238E27FC236}">
                <a16:creationId xmlns:a16="http://schemas.microsoft.com/office/drawing/2014/main" id="{7CB3F3E0-18A3-B875-4311-C4D0CEF639A6}"/>
              </a:ext>
            </a:extLst>
          </p:cNvPr>
          <p:cNvGrpSpPr/>
          <p:nvPr/>
        </p:nvGrpSpPr>
        <p:grpSpPr>
          <a:xfrm>
            <a:off x="1421546" y="5831344"/>
            <a:ext cx="663201" cy="276999"/>
            <a:chOff x="3287300" y="4324024"/>
            <a:chExt cx="670532" cy="276999"/>
          </a:xfrm>
        </p:grpSpPr>
        <p:sp>
          <p:nvSpPr>
            <p:cNvPr id="39" name="四角形: 角を丸くする 38">
              <a:extLst>
                <a:ext uri="{FF2B5EF4-FFF2-40B4-BE49-F238E27FC236}">
                  <a16:creationId xmlns:a16="http://schemas.microsoft.com/office/drawing/2014/main" id="{EC89921E-781F-F099-20D4-B7187779CE48}"/>
                </a:ext>
              </a:extLst>
            </p:cNvPr>
            <p:cNvSpPr/>
            <p:nvPr/>
          </p:nvSpPr>
          <p:spPr>
            <a:xfrm>
              <a:off x="3287300" y="4354386"/>
              <a:ext cx="514566" cy="244060"/>
            </a:xfrm>
            <a:prstGeom prst="roundRect">
              <a:avLst>
                <a:gd name="adj" fmla="val 50000"/>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600" dirty="0">
                <a:latin typeface="HGS創英角ｺﾞｼｯｸUB" panose="020B0900000000000000" pitchFamily="50" charset="-128"/>
                <a:ea typeface="HGS創英角ｺﾞｼｯｸUB" panose="020B0900000000000000" pitchFamily="50" charset="-128"/>
              </a:endParaRPr>
            </a:p>
          </p:txBody>
        </p:sp>
        <p:sp>
          <p:nvSpPr>
            <p:cNvPr id="42" name="テキスト ボックス 41">
              <a:extLst>
                <a:ext uri="{FF2B5EF4-FFF2-40B4-BE49-F238E27FC236}">
                  <a16:creationId xmlns:a16="http://schemas.microsoft.com/office/drawing/2014/main" id="{8220440C-91E8-A958-9437-C52BA069948F}"/>
                </a:ext>
              </a:extLst>
            </p:cNvPr>
            <p:cNvSpPr txBox="1"/>
            <p:nvPr/>
          </p:nvSpPr>
          <p:spPr>
            <a:xfrm>
              <a:off x="3297987" y="4324024"/>
              <a:ext cx="659845" cy="276999"/>
            </a:xfrm>
            <a:prstGeom prst="rect">
              <a:avLst/>
            </a:prstGeom>
            <a:noFill/>
          </p:spPr>
          <p:txBody>
            <a:bodyPr wrap="square" rtlCol="0">
              <a:spAutoFit/>
            </a:bodyPr>
            <a:lstStyle/>
            <a:p>
              <a:r>
                <a:rPr lang="ja-JP" altLang="en-US" sz="1200" dirty="0">
                  <a:latin typeface="HGS創英角ｺﾞｼｯｸUB" panose="020B0900000000000000" pitchFamily="50" charset="-128"/>
                  <a:ea typeface="HGS創英角ｺﾞｼｯｸUB" panose="020B0900000000000000" pitchFamily="50" charset="-128"/>
                </a:rPr>
                <a:t>講師</a:t>
              </a:r>
              <a:endParaRPr kumimoji="1" lang="ja-JP" altLang="en-US" sz="1200" dirty="0">
                <a:latin typeface="HGS創英角ｺﾞｼｯｸUB" panose="020B0900000000000000" pitchFamily="50" charset="-128"/>
                <a:ea typeface="HGS創英角ｺﾞｼｯｸUB" panose="020B0900000000000000" pitchFamily="50" charset="-128"/>
              </a:endParaRPr>
            </a:p>
          </p:txBody>
        </p:sp>
      </p:grpSp>
      <p:sp>
        <p:nvSpPr>
          <p:cNvPr id="13" name="テキスト ボックス 12">
            <a:extLst>
              <a:ext uri="{FF2B5EF4-FFF2-40B4-BE49-F238E27FC236}">
                <a16:creationId xmlns:a16="http://schemas.microsoft.com/office/drawing/2014/main" id="{CBCE08D9-63E9-2143-9A7B-25BD96CFEEAF}"/>
              </a:ext>
            </a:extLst>
          </p:cNvPr>
          <p:cNvSpPr txBox="1"/>
          <p:nvPr/>
        </p:nvSpPr>
        <p:spPr>
          <a:xfrm>
            <a:off x="9410543" y="1881581"/>
            <a:ext cx="3905965" cy="1615827"/>
          </a:xfrm>
          <a:prstGeom prst="rect">
            <a:avLst/>
          </a:prstGeom>
          <a:noFill/>
        </p:spPr>
        <p:txBody>
          <a:bodyPr wrap="square" rtlCol="0">
            <a:spAutoFit/>
          </a:bodyPr>
          <a:lstStyle/>
          <a:p>
            <a:r>
              <a:rPr lang="en-US" altLang="ja-JP" sz="1200" b="1" dirty="0"/>
              <a:t>【</a:t>
            </a:r>
            <a:r>
              <a:rPr lang="ja-JP" altLang="en-US" sz="1200" b="1" dirty="0"/>
              <a:t>持ち物</a:t>
            </a:r>
            <a:r>
              <a:rPr lang="en-US" altLang="ja-JP" sz="1200" b="1" dirty="0"/>
              <a:t>】</a:t>
            </a:r>
          </a:p>
          <a:p>
            <a:r>
              <a:rPr kumimoji="1" lang="ja-JP" altLang="en-US" sz="1200" dirty="0">
                <a:latin typeface="Meiryo UI" panose="020B0604030504040204" pitchFamily="50" charset="-128"/>
                <a:ea typeface="Meiryo UI" panose="020B0604030504040204" pitchFamily="50" charset="-128"/>
              </a:rPr>
              <a:t>・飲み物　・</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マスク</a:t>
            </a:r>
            <a:r>
              <a:rPr kumimoji="1"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　</a:t>
            </a:r>
            <a:endParaRPr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お持ちの方はいきいきスマイル手帳・名札</a:t>
            </a:r>
            <a:endParaRPr kumimoji="1" lang="en-US" altLang="ja-JP" sz="1200" dirty="0">
              <a:latin typeface="Meiryo UI" panose="020B0604030504040204" pitchFamily="50" charset="-128"/>
              <a:ea typeface="Meiryo UI" panose="020B0604030504040204" pitchFamily="50" charset="-128"/>
            </a:endParaRPr>
          </a:p>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屋外教室の場合</a:t>
            </a:r>
            <a:endParaRPr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   帽子、タオル、動きやすい服装も忘れずに！</a:t>
            </a:r>
            <a:endParaRPr kumimoji="1" lang="en-US" altLang="ja-JP" sz="1200" dirty="0">
              <a:latin typeface="Meiryo UI" panose="020B0604030504040204" pitchFamily="50" charset="-128"/>
              <a:ea typeface="Meiryo UI" panose="020B0604030504040204" pitchFamily="50" charset="-128"/>
            </a:endParaRPr>
          </a:p>
          <a:p>
            <a:endParaRPr kumimoji="1" lang="en-US" altLang="ja-JP" sz="1300" dirty="0"/>
          </a:p>
          <a:p>
            <a:endParaRPr kumimoji="1" lang="en-US" altLang="ja-JP" sz="1300" dirty="0"/>
          </a:p>
          <a:p>
            <a:endParaRPr kumimoji="1" lang="ja-JP" altLang="en-US" sz="1300" dirty="0"/>
          </a:p>
        </p:txBody>
      </p:sp>
      <p:sp>
        <p:nvSpPr>
          <p:cNvPr id="2062" name="正方形/長方形 2061">
            <a:extLst>
              <a:ext uri="{FF2B5EF4-FFF2-40B4-BE49-F238E27FC236}">
                <a16:creationId xmlns:a16="http://schemas.microsoft.com/office/drawing/2014/main" id="{E107D9EA-0EE7-31D5-DBC9-3F14D8B4A7F9}"/>
              </a:ext>
            </a:extLst>
          </p:cNvPr>
          <p:cNvSpPr/>
          <p:nvPr/>
        </p:nvSpPr>
        <p:spPr>
          <a:xfrm>
            <a:off x="3593164" y="1959022"/>
            <a:ext cx="4018784" cy="998435"/>
          </a:xfrm>
          <a:prstGeom prst="rect">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dirty="0">
              <a:latin typeface="Meiryo UI" panose="020B0604030504040204" pitchFamily="50" charset="-128"/>
              <a:ea typeface="Meiryo UI" panose="020B0604030504040204" pitchFamily="50" charset="-128"/>
            </a:endParaRPr>
          </a:p>
        </p:txBody>
      </p:sp>
      <p:sp>
        <p:nvSpPr>
          <p:cNvPr id="2066" name="テキスト ボックス 2065">
            <a:extLst>
              <a:ext uri="{FF2B5EF4-FFF2-40B4-BE49-F238E27FC236}">
                <a16:creationId xmlns:a16="http://schemas.microsoft.com/office/drawing/2014/main" id="{7DB560AE-7A1D-7F5B-363A-F5697F781DBB}"/>
              </a:ext>
            </a:extLst>
          </p:cNvPr>
          <p:cNvSpPr txBox="1"/>
          <p:nvPr/>
        </p:nvSpPr>
        <p:spPr>
          <a:xfrm>
            <a:off x="3608475" y="1965233"/>
            <a:ext cx="2930988" cy="1015663"/>
          </a:xfrm>
          <a:prstGeom prst="rect">
            <a:avLst/>
          </a:prstGeom>
          <a:noFill/>
        </p:spPr>
        <p:txBody>
          <a:bodyPr wrap="square" rtlCol="0">
            <a:spAutoFit/>
          </a:bodyPr>
          <a:lstStyle/>
          <a:p>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持ち物</a:t>
            </a:r>
            <a:r>
              <a:rPr kumimoji="1" lang="en-US" altLang="ja-JP" sz="1200" b="1" dirty="0">
                <a:latin typeface="Meiryo UI" panose="020B0604030504040204" pitchFamily="50" charset="-128"/>
                <a:ea typeface="Meiryo UI" panose="020B0604030504040204" pitchFamily="50" charset="-128"/>
              </a:rPr>
              <a:t>】</a:t>
            </a:r>
          </a:p>
          <a:p>
            <a:r>
              <a:rPr lang="ja-JP" altLang="en-US" sz="1200" dirty="0">
                <a:latin typeface="Meiryo UI" panose="020B0604030504040204" pitchFamily="50" charset="-128"/>
                <a:ea typeface="Meiryo UI" panose="020B0604030504040204" pitchFamily="50" charset="-128"/>
              </a:rPr>
              <a:t>・飲み物　・マスク</a:t>
            </a:r>
            <a:endParaRPr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・お持ちの方はいきいきスマイル手帳・名札</a:t>
            </a:r>
            <a:endParaRPr kumimoji="1" lang="en-US" altLang="ja-JP" sz="1200" dirty="0">
              <a:latin typeface="Meiryo UI" panose="020B0604030504040204" pitchFamily="50" charset="-128"/>
              <a:ea typeface="Meiryo UI" panose="020B0604030504040204" pitchFamily="50" charset="-128"/>
            </a:endParaRPr>
          </a:p>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屋外教室の場合は</a:t>
            </a:r>
            <a:endParaRPr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　 帽子・タオル・動きやすい服装も忘れずに！</a:t>
            </a:r>
          </a:p>
        </p:txBody>
      </p:sp>
      <p:grpSp>
        <p:nvGrpSpPr>
          <p:cNvPr id="2051" name="グループ化 2050">
            <a:extLst>
              <a:ext uri="{FF2B5EF4-FFF2-40B4-BE49-F238E27FC236}">
                <a16:creationId xmlns:a16="http://schemas.microsoft.com/office/drawing/2014/main" id="{202BF6B8-2385-6810-40A9-024E575BA81E}"/>
              </a:ext>
            </a:extLst>
          </p:cNvPr>
          <p:cNvGrpSpPr/>
          <p:nvPr/>
        </p:nvGrpSpPr>
        <p:grpSpPr>
          <a:xfrm>
            <a:off x="-1655536" y="7434609"/>
            <a:ext cx="666807" cy="276999"/>
            <a:chOff x="-574024" y="6405478"/>
            <a:chExt cx="666807" cy="276999"/>
          </a:xfrm>
        </p:grpSpPr>
        <p:sp>
          <p:nvSpPr>
            <p:cNvPr id="2063" name="四角形: 角を丸くする 2062">
              <a:extLst>
                <a:ext uri="{FF2B5EF4-FFF2-40B4-BE49-F238E27FC236}">
                  <a16:creationId xmlns:a16="http://schemas.microsoft.com/office/drawing/2014/main" id="{F55DDF19-CC42-0851-12C9-248F3D9B42A6}"/>
                </a:ext>
              </a:extLst>
            </p:cNvPr>
            <p:cNvSpPr/>
            <p:nvPr/>
          </p:nvSpPr>
          <p:spPr>
            <a:xfrm>
              <a:off x="-574024" y="6438417"/>
              <a:ext cx="514566" cy="244060"/>
            </a:xfrm>
            <a:prstGeom prst="roundRect">
              <a:avLst>
                <a:gd name="adj" fmla="val 50000"/>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600" dirty="0">
                <a:latin typeface="HGS創英角ｺﾞｼｯｸUB" panose="020B0900000000000000" pitchFamily="50" charset="-128"/>
                <a:ea typeface="HGS創英角ｺﾞｼｯｸUB" panose="020B0900000000000000" pitchFamily="50" charset="-128"/>
              </a:endParaRPr>
            </a:p>
          </p:txBody>
        </p:sp>
        <p:sp>
          <p:nvSpPr>
            <p:cNvPr id="2073" name="テキスト ボックス 2072">
              <a:extLst>
                <a:ext uri="{FF2B5EF4-FFF2-40B4-BE49-F238E27FC236}">
                  <a16:creationId xmlns:a16="http://schemas.microsoft.com/office/drawing/2014/main" id="{3FD941C1-A596-60DA-937C-CDD75EF4F0FE}"/>
                </a:ext>
              </a:extLst>
            </p:cNvPr>
            <p:cNvSpPr txBox="1"/>
            <p:nvPr/>
          </p:nvSpPr>
          <p:spPr>
            <a:xfrm>
              <a:off x="-567062" y="6405478"/>
              <a:ext cx="659845" cy="276999"/>
            </a:xfrm>
            <a:prstGeom prst="rect">
              <a:avLst/>
            </a:prstGeom>
            <a:noFill/>
          </p:spPr>
          <p:txBody>
            <a:bodyPr wrap="square" rtlCol="0">
              <a:spAutoFit/>
            </a:bodyPr>
            <a:lstStyle/>
            <a:p>
              <a:r>
                <a:rPr lang="ja-JP" altLang="en-US" sz="1200" dirty="0">
                  <a:latin typeface="HGP創英角ｺﾞｼｯｸUB" panose="020B0900000000000000" pitchFamily="50" charset="-128"/>
                  <a:ea typeface="HGP創英角ｺﾞｼｯｸUB" panose="020B0900000000000000" pitchFamily="50" charset="-128"/>
                </a:rPr>
                <a:t>講師</a:t>
              </a:r>
              <a:endParaRPr kumimoji="1" lang="ja-JP" altLang="en-US" sz="1200" dirty="0">
                <a:latin typeface="HGP創英角ｺﾞｼｯｸUB" panose="020B0900000000000000" pitchFamily="50" charset="-128"/>
                <a:ea typeface="HGP創英角ｺﾞｼｯｸUB" panose="020B0900000000000000" pitchFamily="50" charset="-128"/>
              </a:endParaRPr>
            </a:p>
          </p:txBody>
        </p:sp>
      </p:grpSp>
      <p:sp>
        <p:nvSpPr>
          <p:cNvPr id="64" name="正方形/長方形 63">
            <a:extLst>
              <a:ext uri="{FF2B5EF4-FFF2-40B4-BE49-F238E27FC236}">
                <a16:creationId xmlns:a16="http://schemas.microsoft.com/office/drawing/2014/main" id="{810C4CA5-3436-ADEB-2FC9-5B3A3C5D628D}"/>
              </a:ext>
            </a:extLst>
          </p:cNvPr>
          <p:cNvSpPr/>
          <p:nvPr/>
        </p:nvSpPr>
        <p:spPr>
          <a:xfrm>
            <a:off x="11168798" y="3110332"/>
            <a:ext cx="7367912" cy="2802390"/>
          </a:xfrm>
          <a:prstGeom prst="rect">
            <a:avLst/>
          </a:prstGeom>
          <a:ln>
            <a:solidFill>
              <a:schemeClr val="bg2">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82" name="四角形: 角を丸くする 81">
            <a:extLst>
              <a:ext uri="{FF2B5EF4-FFF2-40B4-BE49-F238E27FC236}">
                <a16:creationId xmlns:a16="http://schemas.microsoft.com/office/drawing/2014/main" id="{799BA6C2-7F5B-7345-2A71-9AAB9CA15B72}"/>
              </a:ext>
            </a:extLst>
          </p:cNvPr>
          <p:cNvSpPr/>
          <p:nvPr/>
        </p:nvSpPr>
        <p:spPr>
          <a:xfrm>
            <a:off x="11272244" y="4136230"/>
            <a:ext cx="577914" cy="251937"/>
          </a:xfrm>
          <a:prstGeom prst="roundRect">
            <a:avLst>
              <a:gd name="adj" fmla="val 50000"/>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83" name="テキスト ボックス 82">
            <a:extLst>
              <a:ext uri="{FF2B5EF4-FFF2-40B4-BE49-F238E27FC236}">
                <a16:creationId xmlns:a16="http://schemas.microsoft.com/office/drawing/2014/main" id="{476A5D23-2D0E-1BEA-7485-E55DACEA99D3}"/>
              </a:ext>
            </a:extLst>
          </p:cNvPr>
          <p:cNvSpPr txBox="1"/>
          <p:nvPr/>
        </p:nvSpPr>
        <p:spPr>
          <a:xfrm>
            <a:off x="12691806" y="3694241"/>
            <a:ext cx="5698019" cy="415498"/>
          </a:xfrm>
          <a:prstGeom prst="rect">
            <a:avLst/>
          </a:prstGeom>
          <a:noFill/>
        </p:spPr>
        <p:txBody>
          <a:bodyPr wrap="square" rtlCol="0">
            <a:spAutoFit/>
          </a:bodyPr>
          <a:lstStyle/>
          <a:p>
            <a:r>
              <a:rPr lang="ja-JP" altLang="en-US" sz="1050" dirty="0">
                <a:latin typeface="メイリオ" panose="020B0604030504040204" pitchFamily="50" charset="-128"/>
                <a:ea typeface="メイリオ" panose="020B0604030504040204" pitchFamily="50" charset="-128"/>
              </a:rPr>
              <a:t>北海道大学との共催により、バランス機能を測定する教室を定期的に開催しています！</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雪や氷で転びやすくなる冬を安全に過ごすために、今から転倒予防を始めませんか？</a:t>
            </a:r>
            <a:endParaRPr kumimoji="1" lang="ja-JP" altLang="en-US" sz="1050" dirty="0">
              <a:latin typeface="メイリオ" panose="020B0604030504040204" pitchFamily="50" charset="-128"/>
              <a:ea typeface="メイリオ" panose="020B0604030504040204" pitchFamily="50" charset="-128"/>
            </a:endParaRPr>
          </a:p>
        </p:txBody>
      </p:sp>
      <p:sp>
        <p:nvSpPr>
          <p:cNvPr id="84" name="楕円 83">
            <a:extLst>
              <a:ext uri="{FF2B5EF4-FFF2-40B4-BE49-F238E27FC236}">
                <a16:creationId xmlns:a16="http://schemas.microsoft.com/office/drawing/2014/main" id="{86A93DAB-145E-95F8-905F-261B86776532}"/>
              </a:ext>
            </a:extLst>
          </p:cNvPr>
          <p:cNvSpPr/>
          <p:nvPr/>
        </p:nvSpPr>
        <p:spPr>
          <a:xfrm rot="21398391">
            <a:off x="11002201" y="2721119"/>
            <a:ext cx="1553822" cy="1080632"/>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二等辺三角形 84">
            <a:extLst>
              <a:ext uri="{FF2B5EF4-FFF2-40B4-BE49-F238E27FC236}">
                <a16:creationId xmlns:a16="http://schemas.microsoft.com/office/drawing/2014/main" id="{2CF2A134-4392-2D29-A735-BAF107FBBFC1}"/>
              </a:ext>
            </a:extLst>
          </p:cNvPr>
          <p:cNvSpPr/>
          <p:nvPr/>
        </p:nvSpPr>
        <p:spPr>
          <a:xfrm rot="8231028">
            <a:off x="12119856" y="3485020"/>
            <a:ext cx="243372" cy="332723"/>
          </a:xfrm>
          <a:prstGeom prst="triangl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ボックス 46">
            <a:extLst>
              <a:ext uri="{FF2B5EF4-FFF2-40B4-BE49-F238E27FC236}">
                <a16:creationId xmlns:a16="http://schemas.microsoft.com/office/drawing/2014/main" id="{B800D019-7B3D-53D1-9FAD-5571FF75D310}"/>
              </a:ext>
            </a:extLst>
          </p:cNvPr>
          <p:cNvSpPr txBox="1"/>
          <p:nvPr/>
        </p:nvSpPr>
        <p:spPr>
          <a:xfrm rot="21209562">
            <a:off x="10700832" y="2925642"/>
            <a:ext cx="2137695" cy="707886"/>
          </a:xfrm>
          <a:prstGeom prst="rect">
            <a:avLst/>
          </a:prstGeom>
          <a:noFill/>
        </p:spPr>
        <p:txBody>
          <a:bodyPr wrap="square" rtlCol="0">
            <a:spAutoFit/>
          </a:bodyPr>
          <a:lstStyle/>
          <a:p>
            <a:pPr algn="ctr"/>
            <a:r>
              <a:rPr kumimoji="1" lang="ja-JP" altLang="en-US" sz="2000" dirty="0">
                <a:solidFill>
                  <a:schemeClr val="bg1"/>
                </a:solidFill>
                <a:latin typeface="HGP創英角ｺﾞｼｯｸUB" panose="020B0900000000000000" pitchFamily="50" charset="-128"/>
                <a:ea typeface="HGP創英角ｺﾞｼｯｸUB" panose="020B0900000000000000" pitchFamily="50" charset="-128"/>
              </a:rPr>
              <a:t>新規参加者</a:t>
            </a:r>
            <a:endParaRPr kumimoji="1" lang="en-US" altLang="ja-JP" sz="2000" dirty="0">
              <a:solidFill>
                <a:schemeClr val="bg1"/>
              </a:solidFill>
              <a:latin typeface="HGP創英角ｺﾞｼｯｸUB" panose="020B0900000000000000" pitchFamily="50" charset="-128"/>
              <a:ea typeface="HGP創英角ｺﾞｼｯｸUB" panose="020B0900000000000000" pitchFamily="50" charset="-128"/>
            </a:endParaRPr>
          </a:p>
          <a:p>
            <a:pPr algn="ctr"/>
            <a:r>
              <a:rPr kumimoji="1" lang="ja-JP" altLang="en-US" sz="2000" dirty="0">
                <a:solidFill>
                  <a:schemeClr val="bg1"/>
                </a:solidFill>
                <a:latin typeface="HGP創英角ｺﾞｼｯｸUB" panose="020B0900000000000000" pitchFamily="50" charset="-128"/>
                <a:ea typeface="HGP創英角ｺﾞｼｯｸUB" panose="020B0900000000000000" pitchFamily="50" charset="-128"/>
              </a:rPr>
              <a:t>大募集！</a:t>
            </a:r>
          </a:p>
        </p:txBody>
      </p:sp>
      <p:sp>
        <p:nvSpPr>
          <p:cNvPr id="87" name="テキスト ボックス 86">
            <a:extLst>
              <a:ext uri="{FF2B5EF4-FFF2-40B4-BE49-F238E27FC236}">
                <a16:creationId xmlns:a16="http://schemas.microsoft.com/office/drawing/2014/main" id="{890D60EB-CFB4-F55E-307D-ABF0FAEE4132}"/>
              </a:ext>
            </a:extLst>
          </p:cNvPr>
          <p:cNvSpPr txBox="1"/>
          <p:nvPr/>
        </p:nvSpPr>
        <p:spPr>
          <a:xfrm>
            <a:off x="12493528" y="3037984"/>
            <a:ext cx="2084315" cy="646331"/>
          </a:xfrm>
          <a:prstGeom prst="rect">
            <a:avLst/>
          </a:prstGeom>
          <a:noFill/>
        </p:spPr>
        <p:txBody>
          <a:bodyPr wrap="square" rtlCol="0">
            <a:spAutoFit/>
          </a:bodyPr>
          <a:lstStyle/>
          <a:p>
            <a:r>
              <a:rPr lang="ja-JP" altLang="en-US" sz="3600" spc="300" dirty="0">
                <a:solidFill>
                  <a:schemeClr val="bg2">
                    <a:lumMod val="25000"/>
                  </a:schemeClr>
                </a:solidFill>
                <a:latin typeface="HGP創英角ｺﾞｼｯｸUB" panose="020B0900000000000000" pitchFamily="50" charset="-128"/>
                <a:ea typeface="HGP創英角ｺﾞｼｯｸUB" panose="020B0900000000000000" pitchFamily="50" charset="-128"/>
              </a:rPr>
              <a:t>バランス</a:t>
            </a:r>
            <a:endParaRPr kumimoji="1" lang="ja-JP" altLang="en-US" sz="3600" spc="300" dirty="0">
              <a:solidFill>
                <a:schemeClr val="bg2">
                  <a:lumMod val="25000"/>
                </a:schemeClr>
              </a:solidFill>
              <a:latin typeface="HGP創英角ｺﾞｼｯｸUB" panose="020B0900000000000000" pitchFamily="50" charset="-128"/>
              <a:ea typeface="HGP創英角ｺﾞｼｯｸUB" panose="020B0900000000000000" pitchFamily="50" charset="-128"/>
            </a:endParaRPr>
          </a:p>
        </p:txBody>
      </p:sp>
      <p:sp>
        <p:nvSpPr>
          <p:cNvPr id="89" name="テキスト ボックス 88">
            <a:extLst>
              <a:ext uri="{FF2B5EF4-FFF2-40B4-BE49-F238E27FC236}">
                <a16:creationId xmlns:a16="http://schemas.microsoft.com/office/drawing/2014/main" id="{765C3CF1-4336-5FFF-7679-A0723BACFF1C}"/>
              </a:ext>
            </a:extLst>
          </p:cNvPr>
          <p:cNvSpPr txBox="1"/>
          <p:nvPr/>
        </p:nvSpPr>
        <p:spPr>
          <a:xfrm>
            <a:off x="14311771" y="3179808"/>
            <a:ext cx="2084315" cy="400110"/>
          </a:xfrm>
          <a:prstGeom prst="rect">
            <a:avLst/>
          </a:prstGeom>
          <a:noFill/>
        </p:spPr>
        <p:txBody>
          <a:bodyPr wrap="square" rtlCol="0">
            <a:spAutoFit/>
          </a:bodyPr>
          <a:lstStyle/>
          <a:p>
            <a:r>
              <a:rPr lang="en-US" altLang="ja-JP" sz="2000" spc="300" dirty="0">
                <a:solidFill>
                  <a:schemeClr val="bg2">
                    <a:lumMod val="25000"/>
                  </a:schemeClr>
                </a:solidFill>
                <a:latin typeface="HGP創英角ｺﾞｼｯｸUB" panose="020B0900000000000000" pitchFamily="50" charset="-128"/>
                <a:ea typeface="HGP創英角ｺﾞｼｯｸUB" panose="020B0900000000000000" pitchFamily="50" charset="-128"/>
              </a:rPr>
              <a:t>DE</a:t>
            </a:r>
            <a:endParaRPr kumimoji="1" lang="ja-JP" altLang="en-US" sz="2000" spc="300" dirty="0">
              <a:solidFill>
                <a:schemeClr val="bg2">
                  <a:lumMod val="25000"/>
                </a:schemeClr>
              </a:solidFill>
              <a:latin typeface="HGP創英角ｺﾞｼｯｸUB" panose="020B0900000000000000" pitchFamily="50" charset="-128"/>
              <a:ea typeface="HGP創英角ｺﾞｼｯｸUB" panose="020B0900000000000000" pitchFamily="50" charset="-128"/>
            </a:endParaRPr>
          </a:p>
        </p:txBody>
      </p:sp>
      <p:sp>
        <p:nvSpPr>
          <p:cNvPr id="90" name="テキスト ボックス 89">
            <a:extLst>
              <a:ext uri="{FF2B5EF4-FFF2-40B4-BE49-F238E27FC236}">
                <a16:creationId xmlns:a16="http://schemas.microsoft.com/office/drawing/2014/main" id="{FB0ED248-6930-079F-AD77-4CDDE7DFF428}"/>
              </a:ext>
            </a:extLst>
          </p:cNvPr>
          <p:cNvSpPr txBox="1"/>
          <p:nvPr/>
        </p:nvSpPr>
        <p:spPr>
          <a:xfrm>
            <a:off x="14755182" y="3039632"/>
            <a:ext cx="3193785" cy="646331"/>
          </a:xfrm>
          <a:prstGeom prst="rect">
            <a:avLst/>
          </a:prstGeom>
          <a:noFill/>
        </p:spPr>
        <p:txBody>
          <a:bodyPr wrap="square" rtlCol="0">
            <a:spAutoFit/>
          </a:bodyPr>
          <a:lstStyle/>
          <a:p>
            <a:r>
              <a:rPr kumimoji="1" lang="ja-JP" altLang="en-US" sz="3600" spc="300" dirty="0">
                <a:solidFill>
                  <a:schemeClr val="bg2">
                    <a:lumMod val="25000"/>
                  </a:schemeClr>
                </a:solidFill>
                <a:latin typeface="HGP創英角ｺﾞｼｯｸUB" panose="020B0900000000000000" pitchFamily="50" charset="-128"/>
                <a:ea typeface="HGP創英角ｺﾞｼｯｸUB" panose="020B0900000000000000" pitchFamily="50" charset="-128"/>
              </a:rPr>
              <a:t>転倒</a:t>
            </a:r>
            <a:r>
              <a:rPr lang="ja-JP" altLang="en-US" sz="3600" spc="300" dirty="0">
                <a:solidFill>
                  <a:schemeClr val="bg2">
                    <a:lumMod val="25000"/>
                  </a:schemeClr>
                </a:solidFill>
                <a:latin typeface="HGP創英角ｺﾞｼｯｸUB" panose="020B0900000000000000" pitchFamily="50" charset="-128"/>
                <a:ea typeface="HGP創英角ｺﾞｼｯｸUB" panose="020B0900000000000000" pitchFamily="50" charset="-128"/>
              </a:rPr>
              <a:t>予防教室</a:t>
            </a:r>
            <a:endParaRPr kumimoji="1" lang="ja-JP" altLang="en-US" sz="3600" spc="300" dirty="0">
              <a:solidFill>
                <a:schemeClr val="bg2">
                  <a:lumMod val="25000"/>
                </a:schemeClr>
              </a:solidFill>
              <a:latin typeface="HGP創英角ｺﾞｼｯｸUB" panose="020B0900000000000000" pitchFamily="50" charset="-128"/>
              <a:ea typeface="HGP創英角ｺﾞｼｯｸUB" panose="020B0900000000000000" pitchFamily="50" charset="-128"/>
            </a:endParaRPr>
          </a:p>
        </p:txBody>
      </p:sp>
      <p:sp>
        <p:nvSpPr>
          <p:cNvPr id="48" name="テキスト ボックス 47">
            <a:extLst>
              <a:ext uri="{FF2B5EF4-FFF2-40B4-BE49-F238E27FC236}">
                <a16:creationId xmlns:a16="http://schemas.microsoft.com/office/drawing/2014/main" id="{A57AD0BF-EDA0-4E28-DE41-5077A1B11DB6}"/>
              </a:ext>
            </a:extLst>
          </p:cNvPr>
          <p:cNvSpPr txBox="1"/>
          <p:nvPr/>
        </p:nvSpPr>
        <p:spPr>
          <a:xfrm>
            <a:off x="11211863" y="3782868"/>
            <a:ext cx="1514546" cy="307777"/>
          </a:xfrm>
          <a:prstGeom prst="rect">
            <a:avLst/>
          </a:prstGeom>
          <a:noFill/>
        </p:spPr>
        <p:txBody>
          <a:bodyPr wrap="square" rtlCol="0">
            <a:spAutoFit/>
          </a:bodyPr>
          <a:lstStyle/>
          <a:p>
            <a:r>
              <a:rPr kumimoji="1" lang="ja-JP" altLang="en-US" sz="1400" dirty="0">
                <a:solidFill>
                  <a:schemeClr val="bg2">
                    <a:lumMod val="25000"/>
                  </a:schemeClr>
                </a:solidFill>
                <a:latin typeface="HGP創英角ｺﾞｼｯｸUB" panose="020B0900000000000000" pitchFamily="50" charset="-128"/>
                <a:ea typeface="HGP創英角ｺﾞｼｯｸUB" panose="020B0900000000000000" pitchFamily="50" charset="-128"/>
              </a:rPr>
              <a:t>共催 北海道大学</a:t>
            </a:r>
          </a:p>
        </p:txBody>
      </p:sp>
      <p:sp>
        <p:nvSpPr>
          <p:cNvPr id="94" name="テキスト ボックス 93">
            <a:extLst>
              <a:ext uri="{FF2B5EF4-FFF2-40B4-BE49-F238E27FC236}">
                <a16:creationId xmlns:a16="http://schemas.microsoft.com/office/drawing/2014/main" id="{C2B9A72F-8638-C550-9052-C460F78C9A2B}"/>
              </a:ext>
            </a:extLst>
          </p:cNvPr>
          <p:cNvSpPr txBox="1"/>
          <p:nvPr/>
        </p:nvSpPr>
        <p:spPr>
          <a:xfrm>
            <a:off x="11318303" y="4162239"/>
            <a:ext cx="584612" cy="261610"/>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日時</a:t>
            </a:r>
          </a:p>
        </p:txBody>
      </p:sp>
      <p:sp>
        <p:nvSpPr>
          <p:cNvPr id="95" name="テキスト ボックス 94">
            <a:extLst>
              <a:ext uri="{FF2B5EF4-FFF2-40B4-BE49-F238E27FC236}">
                <a16:creationId xmlns:a16="http://schemas.microsoft.com/office/drawing/2014/main" id="{F9AA42D1-88AC-C234-38CF-B732A9AD67BF}"/>
              </a:ext>
            </a:extLst>
          </p:cNvPr>
          <p:cNvSpPr txBox="1"/>
          <p:nvPr/>
        </p:nvSpPr>
        <p:spPr>
          <a:xfrm>
            <a:off x="11967761" y="4170715"/>
            <a:ext cx="3388383" cy="261610"/>
          </a:xfrm>
          <a:prstGeom prst="rect">
            <a:avLst/>
          </a:prstGeom>
          <a:noFill/>
        </p:spPr>
        <p:txBody>
          <a:bodyPr wrap="square" rtlCol="0">
            <a:spAutoFit/>
          </a:bodyPr>
          <a:lstStyle/>
          <a:p>
            <a:r>
              <a:rPr lang="ja-JP" altLang="en-US" sz="1100" dirty="0">
                <a:latin typeface="メイリオ" panose="020B0604030504040204" pitchFamily="50" charset="-128"/>
                <a:ea typeface="メイリオ" panose="020B0604030504040204" pitchFamily="50" charset="-128"/>
              </a:rPr>
              <a:t>令和</a:t>
            </a:r>
            <a:r>
              <a:rPr lang="en-US" altLang="ja-JP" sz="1100" dirty="0">
                <a:latin typeface="メイリオ" panose="020B0604030504040204" pitchFamily="50" charset="-128"/>
                <a:ea typeface="メイリオ" panose="020B0604030504040204" pitchFamily="50" charset="-128"/>
              </a:rPr>
              <a:t>6</a:t>
            </a:r>
            <a:r>
              <a:rPr lang="ja-JP" altLang="en-US" sz="1100" dirty="0">
                <a:latin typeface="メイリオ" panose="020B0604030504040204" pitchFamily="50" charset="-128"/>
                <a:ea typeface="メイリオ" panose="020B0604030504040204" pitchFamily="50" charset="-128"/>
              </a:rPr>
              <a:t>年</a:t>
            </a:r>
            <a:r>
              <a:rPr lang="en-US" altLang="ja-JP" sz="1100" dirty="0">
                <a:latin typeface="メイリオ" panose="020B0604030504040204" pitchFamily="50" charset="-128"/>
                <a:ea typeface="メイリオ" panose="020B0604030504040204" pitchFamily="50" charset="-128"/>
              </a:rPr>
              <a:t>9</a:t>
            </a:r>
            <a:r>
              <a:rPr lang="ja-JP" altLang="en-US" sz="1100" dirty="0">
                <a:latin typeface="メイリオ" panose="020B0604030504040204" pitchFamily="50" charset="-128"/>
                <a:ea typeface="メイリオ" panose="020B0604030504040204" pitchFamily="50" charset="-128"/>
              </a:rPr>
              <a:t>月</a:t>
            </a:r>
            <a:r>
              <a:rPr lang="en-US" altLang="ja-JP" sz="1100" dirty="0">
                <a:latin typeface="メイリオ" panose="020B0604030504040204" pitchFamily="50" charset="-128"/>
                <a:ea typeface="メイリオ" panose="020B0604030504040204" pitchFamily="50" charset="-128"/>
              </a:rPr>
              <a:t>25</a:t>
            </a:r>
            <a:r>
              <a:rPr lang="ja-JP" altLang="en-US" sz="1100" dirty="0">
                <a:latin typeface="メイリオ" panose="020B0604030504040204" pitchFamily="50" charset="-128"/>
                <a:ea typeface="メイリオ" panose="020B0604030504040204" pitchFamily="50" charset="-128"/>
              </a:rPr>
              <a:t>日（水）</a:t>
            </a:r>
            <a:r>
              <a:rPr lang="en-US" altLang="ja-JP" sz="1100" dirty="0">
                <a:latin typeface="メイリオ" panose="020B0604030504040204" pitchFamily="50" charset="-128"/>
                <a:ea typeface="メイリオ" panose="020B0604030504040204" pitchFamily="50" charset="-128"/>
              </a:rPr>
              <a:t>14</a:t>
            </a:r>
            <a:r>
              <a:rPr lang="ja-JP" altLang="en-US" sz="1100" dirty="0">
                <a:latin typeface="メイリオ" panose="020B0604030504040204" pitchFamily="50" charset="-128"/>
                <a:ea typeface="メイリオ" panose="020B0604030504040204" pitchFamily="50" charset="-128"/>
              </a:rPr>
              <a:t>時</a:t>
            </a:r>
            <a:r>
              <a:rPr lang="en-US" altLang="ja-JP" sz="1100" dirty="0">
                <a:latin typeface="メイリオ" panose="020B0604030504040204" pitchFamily="50" charset="-128"/>
                <a:ea typeface="メイリオ" panose="020B0604030504040204" pitchFamily="50" charset="-128"/>
              </a:rPr>
              <a:t>00</a:t>
            </a:r>
            <a:r>
              <a:rPr lang="ja-JP" altLang="en-US" sz="1100" dirty="0">
                <a:latin typeface="メイリオ" panose="020B0604030504040204" pitchFamily="50" charset="-128"/>
                <a:ea typeface="メイリオ" panose="020B0604030504040204" pitchFamily="50" charset="-128"/>
              </a:rPr>
              <a:t>分～</a:t>
            </a:r>
            <a:r>
              <a:rPr lang="en-US" altLang="ja-JP" sz="1100" dirty="0">
                <a:latin typeface="メイリオ" panose="020B0604030504040204" pitchFamily="50" charset="-128"/>
                <a:ea typeface="メイリオ" panose="020B0604030504040204" pitchFamily="50" charset="-128"/>
              </a:rPr>
              <a:t>15</a:t>
            </a:r>
            <a:r>
              <a:rPr lang="ja-JP" altLang="en-US" sz="1100" dirty="0">
                <a:latin typeface="メイリオ" panose="020B0604030504040204" pitchFamily="50" charset="-128"/>
                <a:ea typeface="メイリオ" panose="020B0604030504040204" pitchFamily="50" charset="-128"/>
              </a:rPr>
              <a:t>時</a:t>
            </a:r>
            <a:r>
              <a:rPr lang="en-US" altLang="ja-JP" sz="1100" dirty="0">
                <a:latin typeface="メイリオ" panose="020B0604030504040204" pitchFamily="50" charset="-128"/>
                <a:ea typeface="メイリオ" panose="020B0604030504040204" pitchFamily="50" charset="-128"/>
              </a:rPr>
              <a:t>30</a:t>
            </a:r>
            <a:r>
              <a:rPr lang="ja-JP" altLang="en-US" sz="1100" dirty="0">
                <a:latin typeface="メイリオ" panose="020B0604030504040204" pitchFamily="50" charset="-128"/>
                <a:ea typeface="メイリオ" panose="020B0604030504040204" pitchFamily="50" charset="-128"/>
              </a:rPr>
              <a:t>分頃</a:t>
            </a:r>
            <a:endParaRPr kumimoji="1" lang="ja-JP" altLang="en-US" sz="1100" dirty="0">
              <a:latin typeface="メイリオ" panose="020B0604030504040204" pitchFamily="50" charset="-128"/>
              <a:ea typeface="メイリオ" panose="020B0604030504040204" pitchFamily="50" charset="-128"/>
            </a:endParaRPr>
          </a:p>
        </p:txBody>
      </p:sp>
      <p:sp>
        <p:nvSpPr>
          <p:cNvPr id="1024" name="四角形: 角を丸くする 1023">
            <a:extLst>
              <a:ext uri="{FF2B5EF4-FFF2-40B4-BE49-F238E27FC236}">
                <a16:creationId xmlns:a16="http://schemas.microsoft.com/office/drawing/2014/main" id="{1148B23B-7EE5-CB09-1D52-308313E55D0A}"/>
              </a:ext>
            </a:extLst>
          </p:cNvPr>
          <p:cNvSpPr/>
          <p:nvPr/>
        </p:nvSpPr>
        <p:spPr>
          <a:xfrm>
            <a:off x="11272244" y="4500510"/>
            <a:ext cx="577914" cy="251937"/>
          </a:xfrm>
          <a:prstGeom prst="roundRect">
            <a:avLst>
              <a:gd name="adj" fmla="val 50000"/>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025" name="テキスト ボックス 1024">
            <a:extLst>
              <a:ext uri="{FF2B5EF4-FFF2-40B4-BE49-F238E27FC236}">
                <a16:creationId xmlns:a16="http://schemas.microsoft.com/office/drawing/2014/main" id="{81A5F1D7-C086-D1C4-D2D9-73C738DF0905}"/>
              </a:ext>
            </a:extLst>
          </p:cNvPr>
          <p:cNvSpPr txBox="1"/>
          <p:nvPr/>
        </p:nvSpPr>
        <p:spPr>
          <a:xfrm>
            <a:off x="11318303" y="4526519"/>
            <a:ext cx="584612" cy="261610"/>
          </a:xfrm>
          <a:prstGeom prst="rect">
            <a:avLst/>
          </a:prstGeom>
          <a:noFill/>
        </p:spPr>
        <p:txBody>
          <a:bodyPr wrap="square" rtlCol="0">
            <a:spAutoFit/>
          </a:bodyPr>
          <a:lstStyle/>
          <a:p>
            <a:r>
              <a:rPr lang="ja-JP" altLang="en-US" sz="1100" dirty="0">
                <a:latin typeface="メイリオ" panose="020B0604030504040204" pitchFamily="50" charset="-128"/>
                <a:ea typeface="メイリオ" panose="020B0604030504040204" pitchFamily="50" charset="-128"/>
              </a:rPr>
              <a:t>会場</a:t>
            </a:r>
            <a:endParaRPr kumimoji="1" lang="ja-JP" altLang="en-US" sz="1100" dirty="0">
              <a:latin typeface="メイリオ" panose="020B0604030504040204" pitchFamily="50" charset="-128"/>
              <a:ea typeface="メイリオ" panose="020B0604030504040204" pitchFamily="50" charset="-128"/>
            </a:endParaRPr>
          </a:p>
        </p:txBody>
      </p:sp>
      <p:sp>
        <p:nvSpPr>
          <p:cNvPr id="1027" name="テキスト ボックス 1026">
            <a:extLst>
              <a:ext uri="{FF2B5EF4-FFF2-40B4-BE49-F238E27FC236}">
                <a16:creationId xmlns:a16="http://schemas.microsoft.com/office/drawing/2014/main" id="{2A3D6C14-7B29-A32A-0AB5-66226CC48596}"/>
              </a:ext>
            </a:extLst>
          </p:cNvPr>
          <p:cNvSpPr txBox="1"/>
          <p:nvPr/>
        </p:nvSpPr>
        <p:spPr>
          <a:xfrm>
            <a:off x="11948974" y="4534991"/>
            <a:ext cx="3388383" cy="261610"/>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山鼻会館 </a:t>
            </a:r>
            <a:r>
              <a:rPr kumimoji="1" lang="en-US" altLang="ja-JP" sz="1100" dirty="0">
                <a:latin typeface="メイリオ" panose="020B0604030504040204" pitchFamily="50" charset="-128"/>
                <a:ea typeface="メイリオ" panose="020B0604030504040204" pitchFamily="50" charset="-128"/>
              </a:rPr>
              <a:t>2</a:t>
            </a:r>
            <a:r>
              <a:rPr kumimoji="1" lang="ja-JP" altLang="en-US" sz="1100" dirty="0">
                <a:latin typeface="メイリオ" panose="020B0604030504040204" pitchFamily="50" charset="-128"/>
                <a:ea typeface="メイリオ" panose="020B0604030504040204" pitchFamily="50" charset="-128"/>
              </a:rPr>
              <a:t>階会議室</a:t>
            </a:r>
            <a:r>
              <a:rPr lang="ja-JP" altLang="en-US" sz="1100" dirty="0">
                <a:latin typeface="メイリオ" panose="020B0604030504040204" pitchFamily="50" charset="-128"/>
                <a:ea typeface="メイリオ" panose="020B0604030504040204" pitchFamily="50" charset="-128"/>
              </a:rPr>
              <a:t>（南</a:t>
            </a:r>
            <a:r>
              <a:rPr lang="en-US" altLang="ja-JP" sz="1100" dirty="0">
                <a:latin typeface="メイリオ" panose="020B0604030504040204" pitchFamily="50" charset="-128"/>
                <a:ea typeface="メイリオ" panose="020B0604030504040204" pitchFamily="50" charset="-128"/>
              </a:rPr>
              <a:t>23</a:t>
            </a:r>
            <a:r>
              <a:rPr lang="ja-JP" altLang="en-US" sz="1100" dirty="0">
                <a:latin typeface="メイリオ" panose="020B0604030504040204" pitchFamily="50" charset="-128"/>
                <a:ea typeface="メイリオ" panose="020B0604030504040204" pitchFamily="50" charset="-128"/>
              </a:rPr>
              <a:t>条西</a:t>
            </a:r>
            <a:r>
              <a:rPr lang="en-US" altLang="ja-JP" sz="1100" dirty="0">
                <a:latin typeface="メイリオ" panose="020B0604030504040204" pitchFamily="50" charset="-128"/>
                <a:ea typeface="メイリオ" panose="020B0604030504040204" pitchFamily="50" charset="-128"/>
              </a:rPr>
              <a:t>10</a:t>
            </a:r>
            <a:r>
              <a:rPr lang="ja-JP" altLang="en-US" sz="1100" dirty="0">
                <a:latin typeface="メイリオ" panose="020B0604030504040204" pitchFamily="50" charset="-128"/>
                <a:ea typeface="メイリオ" panose="020B0604030504040204" pitchFamily="50" charset="-128"/>
              </a:rPr>
              <a:t>丁目</a:t>
            </a:r>
            <a:r>
              <a:rPr lang="en-US" altLang="ja-JP" sz="1100" dirty="0">
                <a:latin typeface="メイリオ" panose="020B0604030504040204" pitchFamily="50" charset="-128"/>
                <a:ea typeface="メイリオ" panose="020B0604030504040204" pitchFamily="50" charset="-128"/>
              </a:rPr>
              <a:t>1-23</a:t>
            </a:r>
            <a:r>
              <a:rPr lang="ja-JP" altLang="en-US" sz="1100" dirty="0">
                <a:latin typeface="メイリオ" panose="020B0604030504040204" pitchFamily="50" charset="-128"/>
                <a:ea typeface="メイリオ" panose="020B0604030504040204" pitchFamily="50" charset="-128"/>
              </a:rPr>
              <a:t>）</a:t>
            </a:r>
            <a:endParaRPr lang="en-US" altLang="ja-JP" sz="1100" dirty="0">
              <a:latin typeface="メイリオ" panose="020B0604030504040204" pitchFamily="50" charset="-128"/>
              <a:ea typeface="メイリオ" panose="020B0604030504040204" pitchFamily="50" charset="-128"/>
            </a:endParaRPr>
          </a:p>
        </p:txBody>
      </p:sp>
      <p:sp>
        <p:nvSpPr>
          <p:cNvPr id="1028" name="四角形: 角を丸くする 1027">
            <a:extLst>
              <a:ext uri="{FF2B5EF4-FFF2-40B4-BE49-F238E27FC236}">
                <a16:creationId xmlns:a16="http://schemas.microsoft.com/office/drawing/2014/main" id="{36769F01-F8EF-5FE9-3702-A5D0D0396874}"/>
              </a:ext>
            </a:extLst>
          </p:cNvPr>
          <p:cNvSpPr/>
          <p:nvPr/>
        </p:nvSpPr>
        <p:spPr>
          <a:xfrm>
            <a:off x="15280344" y="4131274"/>
            <a:ext cx="577914" cy="251937"/>
          </a:xfrm>
          <a:prstGeom prst="roundRect">
            <a:avLst>
              <a:gd name="adj" fmla="val 50000"/>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029" name="テキスト ボックス 1028">
            <a:extLst>
              <a:ext uri="{FF2B5EF4-FFF2-40B4-BE49-F238E27FC236}">
                <a16:creationId xmlns:a16="http://schemas.microsoft.com/office/drawing/2014/main" id="{5A6E1CF0-EDAE-33CB-5D7C-0826B27BB443}"/>
              </a:ext>
            </a:extLst>
          </p:cNvPr>
          <p:cNvSpPr txBox="1"/>
          <p:nvPr/>
        </p:nvSpPr>
        <p:spPr>
          <a:xfrm>
            <a:off x="15326403" y="4157283"/>
            <a:ext cx="584612" cy="261610"/>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内容</a:t>
            </a:r>
          </a:p>
        </p:txBody>
      </p:sp>
      <p:sp>
        <p:nvSpPr>
          <p:cNvPr id="1030" name="テキスト ボックス 1029">
            <a:extLst>
              <a:ext uri="{FF2B5EF4-FFF2-40B4-BE49-F238E27FC236}">
                <a16:creationId xmlns:a16="http://schemas.microsoft.com/office/drawing/2014/main" id="{67A4DEC3-8344-6623-24B8-DF476FF3E21D}"/>
              </a:ext>
            </a:extLst>
          </p:cNvPr>
          <p:cNvSpPr txBox="1"/>
          <p:nvPr/>
        </p:nvSpPr>
        <p:spPr>
          <a:xfrm>
            <a:off x="15939750" y="4162239"/>
            <a:ext cx="2225298" cy="261610"/>
          </a:xfrm>
          <a:prstGeom prst="rect">
            <a:avLst/>
          </a:prstGeom>
          <a:noFill/>
        </p:spPr>
        <p:txBody>
          <a:bodyPr wrap="square" rtlCol="0">
            <a:spAutoFit/>
          </a:bodyPr>
          <a:lstStyle/>
          <a:p>
            <a:r>
              <a:rPr lang="ja-JP" altLang="en-US" sz="1100" dirty="0">
                <a:latin typeface="メイリオ" panose="020B0604030504040204" pitchFamily="50" charset="-128"/>
                <a:ea typeface="メイリオ" panose="020B0604030504040204" pitchFamily="50" charset="-128"/>
              </a:rPr>
              <a:t>講話・測定・エクササイズ</a:t>
            </a:r>
            <a:endParaRPr lang="en-US" altLang="ja-JP" sz="1100" dirty="0">
              <a:latin typeface="メイリオ" panose="020B0604030504040204" pitchFamily="50" charset="-128"/>
              <a:ea typeface="メイリオ" panose="020B0604030504040204" pitchFamily="50" charset="-128"/>
            </a:endParaRPr>
          </a:p>
        </p:txBody>
      </p:sp>
      <p:sp>
        <p:nvSpPr>
          <p:cNvPr id="1031" name="四角形: 角を丸くする 1030">
            <a:extLst>
              <a:ext uri="{FF2B5EF4-FFF2-40B4-BE49-F238E27FC236}">
                <a16:creationId xmlns:a16="http://schemas.microsoft.com/office/drawing/2014/main" id="{C7856CAE-59A3-45F8-1DF2-A202F6209AAF}"/>
              </a:ext>
            </a:extLst>
          </p:cNvPr>
          <p:cNvSpPr/>
          <p:nvPr/>
        </p:nvSpPr>
        <p:spPr>
          <a:xfrm>
            <a:off x="15280344" y="4514102"/>
            <a:ext cx="577914" cy="251937"/>
          </a:xfrm>
          <a:prstGeom prst="roundRect">
            <a:avLst>
              <a:gd name="adj" fmla="val 50000"/>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032" name="テキスト ボックス 1031">
            <a:extLst>
              <a:ext uri="{FF2B5EF4-FFF2-40B4-BE49-F238E27FC236}">
                <a16:creationId xmlns:a16="http://schemas.microsoft.com/office/drawing/2014/main" id="{F2ED4946-A289-2168-A78E-C38B0A7BD159}"/>
              </a:ext>
            </a:extLst>
          </p:cNvPr>
          <p:cNvSpPr txBox="1"/>
          <p:nvPr/>
        </p:nvSpPr>
        <p:spPr>
          <a:xfrm>
            <a:off x="15326403" y="4540111"/>
            <a:ext cx="584612" cy="261610"/>
          </a:xfrm>
          <a:prstGeom prst="rect">
            <a:avLst/>
          </a:prstGeom>
          <a:noFill/>
        </p:spPr>
        <p:txBody>
          <a:bodyPr wrap="square" rtlCol="0">
            <a:spAutoFit/>
          </a:bodyPr>
          <a:lstStyle/>
          <a:p>
            <a:r>
              <a:rPr lang="ja-JP" altLang="en-US" sz="1100" dirty="0">
                <a:latin typeface="メイリオ" panose="020B0604030504040204" pitchFamily="50" charset="-128"/>
                <a:ea typeface="メイリオ" panose="020B0604030504040204" pitchFamily="50" charset="-128"/>
              </a:rPr>
              <a:t>講師</a:t>
            </a:r>
            <a:endParaRPr kumimoji="1" lang="ja-JP" altLang="en-US" sz="1100" dirty="0">
              <a:latin typeface="メイリオ" panose="020B0604030504040204" pitchFamily="50" charset="-128"/>
              <a:ea typeface="メイリオ" panose="020B0604030504040204" pitchFamily="50" charset="-128"/>
            </a:endParaRPr>
          </a:p>
        </p:txBody>
      </p:sp>
      <p:sp>
        <p:nvSpPr>
          <p:cNvPr id="1033" name="テキスト ボックス 1032">
            <a:extLst>
              <a:ext uri="{FF2B5EF4-FFF2-40B4-BE49-F238E27FC236}">
                <a16:creationId xmlns:a16="http://schemas.microsoft.com/office/drawing/2014/main" id="{C5E1E59C-D471-1779-CE0B-3C863DB63A0F}"/>
              </a:ext>
            </a:extLst>
          </p:cNvPr>
          <p:cNvSpPr txBox="1"/>
          <p:nvPr/>
        </p:nvSpPr>
        <p:spPr>
          <a:xfrm>
            <a:off x="15929145" y="4458151"/>
            <a:ext cx="2572172" cy="538609"/>
          </a:xfrm>
          <a:prstGeom prst="rect">
            <a:avLst/>
          </a:prstGeom>
          <a:noFill/>
        </p:spPr>
        <p:txBody>
          <a:bodyPr wrap="square" rtlCol="0">
            <a:spAutoFit/>
          </a:bodyPr>
          <a:lstStyle/>
          <a:p>
            <a:r>
              <a:rPr lang="ja-JP" altLang="en-US" sz="1100" dirty="0">
                <a:latin typeface="メイリオ" panose="020B0604030504040204" pitchFamily="50" charset="-128"/>
                <a:ea typeface="メイリオ" panose="020B0604030504040204" pitchFamily="50" charset="-128"/>
              </a:rPr>
              <a:t>長谷川 直哉先生</a:t>
            </a:r>
            <a:endParaRPr lang="en-US" altLang="ja-JP" sz="1100" dirty="0">
              <a:latin typeface="メイリオ" panose="020B0604030504040204" pitchFamily="50" charset="-128"/>
              <a:ea typeface="メイリオ" panose="020B0604030504040204" pitchFamily="50" charset="-128"/>
            </a:endParaRPr>
          </a:p>
          <a:p>
            <a:r>
              <a:rPr lang="ja-JP" altLang="en-US" sz="900" dirty="0">
                <a:latin typeface="メイリオ" panose="020B0604030504040204" pitchFamily="50" charset="-128"/>
                <a:ea typeface="メイリオ" panose="020B0604030504040204" pitchFamily="50" charset="-128"/>
              </a:rPr>
              <a:t>（北海道大学 大学院保健科学研究院 </a:t>
            </a:r>
            <a:endParaRPr lang="en-US" altLang="ja-JP" sz="900" dirty="0">
              <a:latin typeface="メイリオ" panose="020B0604030504040204" pitchFamily="50" charset="-128"/>
              <a:ea typeface="メイリオ" panose="020B0604030504040204" pitchFamily="50" charset="-128"/>
            </a:endParaRPr>
          </a:p>
          <a:p>
            <a:r>
              <a:rPr lang="ja-JP" altLang="en-US" sz="900" dirty="0">
                <a:latin typeface="メイリオ" panose="020B0604030504040204" pitchFamily="50" charset="-128"/>
                <a:ea typeface="メイリオ" panose="020B0604030504040204" pitchFamily="50" charset="-128"/>
              </a:rPr>
              <a:t>　　リハビリテーション科学分野 准教授）</a:t>
            </a:r>
            <a:endParaRPr lang="en-US" altLang="ja-JP" sz="900" dirty="0">
              <a:latin typeface="メイリオ" panose="020B0604030504040204" pitchFamily="50" charset="-128"/>
              <a:ea typeface="メイリオ" panose="020B0604030504040204" pitchFamily="50" charset="-128"/>
            </a:endParaRPr>
          </a:p>
        </p:txBody>
      </p:sp>
      <p:sp>
        <p:nvSpPr>
          <p:cNvPr id="1038" name="テキスト ボックス 1037">
            <a:extLst>
              <a:ext uri="{FF2B5EF4-FFF2-40B4-BE49-F238E27FC236}">
                <a16:creationId xmlns:a16="http://schemas.microsoft.com/office/drawing/2014/main" id="{24941970-5160-981E-0CA6-F2D6B622276B}"/>
              </a:ext>
            </a:extLst>
          </p:cNvPr>
          <p:cNvSpPr txBox="1"/>
          <p:nvPr/>
        </p:nvSpPr>
        <p:spPr>
          <a:xfrm>
            <a:off x="17774490" y="3126930"/>
            <a:ext cx="624812" cy="523220"/>
          </a:xfrm>
          <a:prstGeom prst="rect">
            <a:avLst/>
          </a:prstGeom>
          <a:noFill/>
        </p:spPr>
        <p:txBody>
          <a:bodyPr wrap="square" rtlCol="0">
            <a:spAutoFit/>
          </a:bodyPr>
          <a:lstStyle/>
          <a:p>
            <a:pPr algn="ctr"/>
            <a:r>
              <a:rPr kumimoji="1" lang="ja-JP" altLang="en-US" sz="1400" dirty="0">
                <a:solidFill>
                  <a:schemeClr val="bg2">
                    <a:lumMod val="25000"/>
                  </a:schemeClr>
                </a:solidFill>
                <a:latin typeface="HGP創英角ｺﾞｼｯｸUB" panose="020B0900000000000000" pitchFamily="50" charset="-128"/>
                <a:ea typeface="HGP創英角ｺﾞｼｯｸUB" panose="020B0900000000000000" pitchFamily="50" charset="-128"/>
              </a:rPr>
              <a:t>定員</a:t>
            </a:r>
            <a:endParaRPr kumimoji="1" lang="en-US" altLang="ja-JP" sz="1400" dirty="0">
              <a:solidFill>
                <a:schemeClr val="bg2">
                  <a:lumMod val="25000"/>
                </a:schemeClr>
              </a:solidFill>
              <a:latin typeface="HGP創英角ｺﾞｼｯｸUB" panose="020B0900000000000000" pitchFamily="50" charset="-128"/>
              <a:ea typeface="HGP創英角ｺﾞｼｯｸUB" panose="020B0900000000000000" pitchFamily="50" charset="-128"/>
            </a:endParaRPr>
          </a:p>
          <a:p>
            <a:pPr algn="ctr"/>
            <a:r>
              <a:rPr kumimoji="1" lang="en-US" altLang="ja-JP" sz="1400" dirty="0">
                <a:solidFill>
                  <a:schemeClr val="bg2">
                    <a:lumMod val="25000"/>
                  </a:schemeClr>
                </a:solidFill>
                <a:latin typeface="HGP創英角ｺﾞｼｯｸUB" panose="020B0900000000000000" pitchFamily="50" charset="-128"/>
                <a:ea typeface="HGP創英角ｺﾞｼｯｸUB" panose="020B0900000000000000" pitchFamily="50" charset="-128"/>
              </a:rPr>
              <a:t>15</a:t>
            </a:r>
            <a:r>
              <a:rPr kumimoji="1" lang="ja-JP" altLang="en-US" sz="1400" dirty="0">
                <a:solidFill>
                  <a:schemeClr val="bg2">
                    <a:lumMod val="25000"/>
                  </a:schemeClr>
                </a:solidFill>
                <a:latin typeface="HGP創英角ｺﾞｼｯｸUB" panose="020B0900000000000000" pitchFamily="50" charset="-128"/>
                <a:ea typeface="HGP創英角ｺﾞｼｯｸUB" panose="020B0900000000000000" pitchFamily="50" charset="-128"/>
              </a:rPr>
              <a:t>名</a:t>
            </a:r>
          </a:p>
        </p:txBody>
      </p:sp>
      <p:sp>
        <p:nvSpPr>
          <p:cNvPr id="1040" name="テキスト ボックス 1039">
            <a:extLst>
              <a:ext uri="{FF2B5EF4-FFF2-40B4-BE49-F238E27FC236}">
                <a16:creationId xmlns:a16="http://schemas.microsoft.com/office/drawing/2014/main" id="{E5AA765B-3DC9-5D60-A35E-91E281D37B25}"/>
              </a:ext>
            </a:extLst>
          </p:cNvPr>
          <p:cNvSpPr txBox="1"/>
          <p:nvPr/>
        </p:nvSpPr>
        <p:spPr>
          <a:xfrm>
            <a:off x="10934061" y="5283972"/>
            <a:ext cx="7775575" cy="630942"/>
          </a:xfrm>
          <a:prstGeom prst="rect">
            <a:avLst/>
          </a:prstGeom>
          <a:noFill/>
        </p:spPr>
        <p:txBody>
          <a:bodyPr wrap="square" rtlCol="0">
            <a:spAutoFit/>
          </a:bodyPr>
          <a:lstStyle/>
          <a:p>
            <a:pPr algn="ctr">
              <a:lnSpc>
                <a:spcPts val="1400"/>
              </a:lnSpc>
            </a:pPr>
            <a:endParaRPr lang="en-US" altLang="ja-JP" sz="1100" b="1" u="sng" dirty="0">
              <a:solidFill>
                <a:srgbClr val="FF3300"/>
              </a:solidFill>
              <a:latin typeface="メイリオ" panose="020B0604030504040204" pitchFamily="50" charset="-128"/>
              <a:ea typeface="メイリオ" panose="020B0604030504040204" pitchFamily="50" charset="-128"/>
            </a:endParaRPr>
          </a:p>
          <a:p>
            <a:pPr algn="ctr">
              <a:lnSpc>
                <a:spcPts val="1400"/>
              </a:lnSpc>
            </a:pPr>
            <a:r>
              <a:rPr lang="ja-JP" altLang="en-US" sz="1100" b="1" u="sng" dirty="0">
                <a:solidFill>
                  <a:srgbClr val="FF3300"/>
                </a:solidFill>
                <a:latin typeface="メイリオ" panose="020B0604030504040204" pitchFamily="50" charset="-128"/>
                <a:ea typeface="メイリオ" panose="020B0604030504040204" pitchFamily="50" charset="-128"/>
              </a:rPr>
              <a:t>お申込み・お問い合わせは</a:t>
            </a:r>
            <a:r>
              <a:rPr lang="en-US" altLang="ja-JP" sz="1100" b="1" u="sng" dirty="0">
                <a:solidFill>
                  <a:srgbClr val="FF3300"/>
                </a:solidFill>
                <a:latin typeface="メイリオ" panose="020B0604030504040204" pitchFamily="50" charset="-128"/>
                <a:ea typeface="メイリオ" panose="020B0604030504040204" pitchFamily="50" charset="-128"/>
              </a:rPr>
              <a:t>8</a:t>
            </a:r>
            <a:r>
              <a:rPr lang="ja-JP" altLang="en-US" sz="1100" b="1" u="sng" dirty="0">
                <a:solidFill>
                  <a:srgbClr val="FF3300"/>
                </a:solidFill>
                <a:latin typeface="メイリオ" panose="020B0604030504040204" pitchFamily="50" charset="-128"/>
                <a:ea typeface="メイリオ" panose="020B0604030504040204" pitchFamily="50" charset="-128"/>
              </a:rPr>
              <a:t>月</a:t>
            </a:r>
            <a:r>
              <a:rPr lang="en-US" altLang="ja-JP" sz="1100" b="1" u="sng" dirty="0">
                <a:solidFill>
                  <a:srgbClr val="FF3300"/>
                </a:solidFill>
                <a:latin typeface="メイリオ" panose="020B0604030504040204" pitchFamily="50" charset="-128"/>
                <a:ea typeface="メイリオ" panose="020B0604030504040204" pitchFamily="50" charset="-128"/>
              </a:rPr>
              <a:t>19</a:t>
            </a:r>
            <a:r>
              <a:rPr lang="ja-JP" altLang="en-US" sz="1100" b="1" u="sng" dirty="0">
                <a:solidFill>
                  <a:srgbClr val="FF3300"/>
                </a:solidFill>
                <a:latin typeface="メイリオ" panose="020B0604030504040204" pitchFamily="50" charset="-128"/>
                <a:ea typeface="メイリオ" panose="020B0604030504040204" pitchFamily="50" charset="-128"/>
              </a:rPr>
              <a:t>日（月）</a:t>
            </a:r>
            <a:r>
              <a:rPr lang="en-US" altLang="ja-JP" sz="1100" b="1" u="sng" dirty="0">
                <a:solidFill>
                  <a:srgbClr val="FF3300"/>
                </a:solidFill>
                <a:latin typeface="メイリオ" panose="020B0604030504040204" pitchFamily="50" charset="-128"/>
                <a:ea typeface="メイリオ" panose="020B0604030504040204" pitchFamily="50" charset="-128"/>
              </a:rPr>
              <a:t>9</a:t>
            </a:r>
            <a:r>
              <a:rPr lang="ja-JP" altLang="en-US" sz="1100" b="1" u="sng" dirty="0">
                <a:solidFill>
                  <a:srgbClr val="FF3300"/>
                </a:solidFill>
                <a:latin typeface="メイリオ" panose="020B0604030504040204" pitchFamily="50" charset="-128"/>
                <a:ea typeface="メイリオ" panose="020B0604030504040204" pitchFamily="50" charset="-128"/>
              </a:rPr>
              <a:t>時から！</a:t>
            </a:r>
            <a:endParaRPr lang="en-US" altLang="ja-JP" sz="1100" b="1" u="sng" dirty="0">
              <a:solidFill>
                <a:srgbClr val="FF3300"/>
              </a:solidFill>
              <a:latin typeface="メイリオ" panose="020B0604030504040204" pitchFamily="50" charset="-128"/>
              <a:ea typeface="メイリオ" panose="020B0604030504040204" pitchFamily="50" charset="-128"/>
            </a:endParaRPr>
          </a:p>
          <a:p>
            <a:pPr algn="ctr">
              <a:lnSpc>
                <a:spcPts val="1400"/>
              </a:lnSpc>
            </a:pPr>
            <a:r>
              <a:rPr lang="ja-JP" altLang="en-US" sz="1100" b="1" u="sng" dirty="0">
                <a:solidFill>
                  <a:srgbClr val="FF3300"/>
                </a:solidFill>
                <a:latin typeface="メイリオ" panose="020B0604030504040204" pitchFamily="50" charset="-128"/>
                <a:ea typeface="メイリオ" panose="020B0604030504040204" pitchFamily="50" charset="-128"/>
              </a:rPr>
              <a:t>介護予防センター旭ヶ丘（</a:t>
            </a:r>
            <a:r>
              <a:rPr lang="en-US" altLang="ja-JP" sz="1100" b="1" u="sng" dirty="0">
                <a:solidFill>
                  <a:srgbClr val="FF3300"/>
                </a:solidFill>
                <a:latin typeface="メイリオ" panose="020B0604030504040204" pitchFamily="50" charset="-128"/>
                <a:ea typeface="メイリオ" panose="020B0604030504040204" pitchFamily="50" charset="-128"/>
              </a:rPr>
              <a:t>011-532-6110</a:t>
            </a:r>
            <a:r>
              <a:rPr lang="ja-JP" altLang="en-US" sz="1100" b="1" u="sng" dirty="0">
                <a:solidFill>
                  <a:srgbClr val="FF3300"/>
                </a:solidFill>
                <a:latin typeface="メイリオ" panose="020B0604030504040204" pitchFamily="50" charset="-128"/>
                <a:ea typeface="メイリオ" panose="020B0604030504040204" pitchFamily="50" charset="-128"/>
              </a:rPr>
              <a:t>）までご連絡ください！</a:t>
            </a:r>
            <a:endParaRPr kumimoji="1" lang="ja-JP" altLang="en-US" sz="1100" b="1" u="sng" dirty="0">
              <a:solidFill>
                <a:srgbClr val="FF3300"/>
              </a:solidFill>
              <a:latin typeface="メイリオ" panose="020B0604030504040204" pitchFamily="50" charset="-128"/>
              <a:ea typeface="メイリオ" panose="020B0604030504040204" pitchFamily="50" charset="-128"/>
            </a:endParaRPr>
          </a:p>
        </p:txBody>
      </p:sp>
      <p:cxnSp>
        <p:nvCxnSpPr>
          <p:cNvPr id="1042" name="直線コネクタ 1041">
            <a:extLst>
              <a:ext uri="{FF2B5EF4-FFF2-40B4-BE49-F238E27FC236}">
                <a16:creationId xmlns:a16="http://schemas.microsoft.com/office/drawing/2014/main" id="{71FB40A3-56B8-8D61-D404-2B789598A55B}"/>
              </a:ext>
            </a:extLst>
          </p:cNvPr>
          <p:cNvCxnSpPr>
            <a:cxnSpLocks/>
          </p:cNvCxnSpPr>
          <p:nvPr/>
        </p:nvCxnSpPr>
        <p:spPr>
          <a:xfrm>
            <a:off x="12140379" y="5077146"/>
            <a:ext cx="3770636" cy="0"/>
          </a:xfrm>
          <a:prstGeom prst="line">
            <a:avLst/>
          </a:prstGeom>
          <a:ln w="57150">
            <a:solidFill>
              <a:schemeClr val="accent2">
                <a:lumMod val="40000"/>
                <a:lumOff val="60000"/>
              </a:schemeClr>
            </a:solidFill>
          </a:ln>
        </p:spPr>
        <p:style>
          <a:lnRef idx="1">
            <a:schemeClr val="accent2"/>
          </a:lnRef>
          <a:fillRef idx="0">
            <a:schemeClr val="accent2"/>
          </a:fillRef>
          <a:effectRef idx="0">
            <a:schemeClr val="accent2"/>
          </a:effectRef>
          <a:fontRef idx="minor">
            <a:schemeClr val="tx1"/>
          </a:fontRef>
        </p:style>
      </p:cxnSp>
      <p:cxnSp>
        <p:nvCxnSpPr>
          <p:cNvPr id="1044" name="直線コネクタ 1043">
            <a:extLst>
              <a:ext uri="{FF2B5EF4-FFF2-40B4-BE49-F238E27FC236}">
                <a16:creationId xmlns:a16="http://schemas.microsoft.com/office/drawing/2014/main" id="{2948F487-1DE0-67DD-0362-70906917552D}"/>
              </a:ext>
            </a:extLst>
          </p:cNvPr>
          <p:cNvCxnSpPr>
            <a:cxnSpLocks/>
          </p:cNvCxnSpPr>
          <p:nvPr/>
        </p:nvCxnSpPr>
        <p:spPr>
          <a:xfrm>
            <a:off x="13225843" y="5275140"/>
            <a:ext cx="1274869" cy="0"/>
          </a:xfrm>
          <a:prstGeom prst="line">
            <a:avLst/>
          </a:prstGeom>
          <a:ln w="57150">
            <a:solidFill>
              <a:schemeClr val="accent2">
                <a:lumMod val="40000"/>
                <a:lumOff val="60000"/>
              </a:schemeClr>
            </a:solidFill>
          </a:ln>
        </p:spPr>
        <p:style>
          <a:lnRef idx="1">
            <a:schemeClr val="accent2"/>
          </a:lnRef>
          <a:fillRef idx="0">
            <a:schemeClr val="accent2"/>
          </a:fillRef>
          <a:effectRef idx="0">
            <a:schemeClr val="accent2"/>
          </a:effectRef>
          <a:fontRef idx="minor">
            <a:schemeClr val="tx1"/>
          </a:fontRef>
        </p:style>
      </p:cxnSp>
      <p:cxnSp>
        <p:nvCxnSpPr>
          <p:cNvPr id="1050" name="直線コネクタ 1049">
            <a:extLst>
              <a:ext uri="{FF2B5EF4-FFF2-40B4-BE49-F238E27FC236}">
                <a16:creationId xmlns:a16="http://schemas.microsoft.com/office/drawing/2014/main" id="{F60B51DC-059D-3D61-4EF7-103DB43CB0E5}"/>
              </a:ext>
            </a:extLst>
          </p:cNvPr>
          <p:cNvCxnSpPr>
            <a:cxnSpLocks/>
          </p:cNvCxnSpPr>
          <p:nvPr/>
        </p:nvCxnSpPr>
        <p:spPr>
          <a:xfrm>
            <a:off x="11291084" y="5442223"/>
            <a:ext cx="1105403" cy="0"/>
          </a:xfrm>
          <a:prstGeom prst="line">
            <a:avLst/>
          </a:prstGeom>
          <a:ln w="57150">
            <a:solidFill>
              <a:schemeClr val="accent2">
                <a:lumMod val="40000"/>
                <a:lumOff val="60000"/>
              </a:schemeClr>
            </a:solidFill>
          </a:ln>
        </p:spPr>
        <p:style>
          <a:lnRef idx="1">
            <a:schemeClr val="accent2"/>
          </a:lnRef>
          <a:fillRef idx="0">
            <a:schemeClr val="accent2"/>
          </a:fillRef>
          <a:effectRef idx="0">
            <a:schemeClr val="accent2"/>
          </a:effectRef>
          <a:fontRef idx="minor">
            <a:schemeClr val="tx1"/>
          </a:fontRef>
        </p:style>
      </p:cxnSp>
      <p:sp>
        <p:nvSpPr>
          <p:cNvPr id="1039" name="テキスト ボックス 1038">
            <a:extLst>
              <a:ext uri="{FF2B5EF4-FFF2-40B4-BE49-F238E27FC236}">
                <a16:creationId xmlns:a16="http://schemas.microsoft.com/office/drawing/2014/main" id="{2732342A-B3A0-BC9E-8BD1-9D6F561809A9}"/>
              </a:ext>
            </a:extLst>
          </p:cNvPr>
          <p:cNvSpPr txBox="1"/>
          <p:nvPr/>
        </p:nvSpPr>
        <p:spPr>
          <a:xfrm>
            <a:off x="10893953" y="5004617"/>
            <a:ext cx="7221027" cy="630942"/>
          </a:xfrm>
          <a:prstGeom prst="rect">
            <a:avLst/>
          </a:prstGeom>
          <a:noFill/>
        </p:spPr>
        <p:txBody>
          <a:bodyPr wrap="square" rtlCol="0">
            <a:spAutoFit/>
          </a:bodyPr>
          <a:lstStyle/>
          <a:p>
            <a:pPr>
              <a:lnSpc>
                <a:spcPts val="1400"/>
              </a:lnSpc>
            </a:pPr>
            <a:r>
              <a:rPr kumimoji="1" lang="ja-JP" altLang="en-US" sz="1100" dirty="0">
                <a:latin typeface="メイリオ" panose="020B0604030504040204" pitchFamily="50" charset="-128"/>
                <a:ea typeface="メイリオ" panose="020B0604030504040204" pitchFamily="50" charset="-128"/>
              </a:rPr>
              <a:t>測定実施後、ご自宅におすすめエクササイズを記載した測定結果をお届けいたします。ご自身でできそうなエクササイズを実践していただき、数か月後に再度測定を実施します。継続してバランス機能をチェックすることで、効果的な転倒予防に取り組めます！</a:t>
            </a:r>
          </a:p>
        </p:txBody>
      </p:sp>
      <p:pic>
        <p:nvPicPr>
          <p:cNvPr id="2054" name="図 2053">
            <a:extLst>
              <a:ext uri="{FF2B5EF4-FFF2-40B4-BE49-F238E27FC236}">
                <a16:creationId xmlns:a16="http://schemas.microsoft.com/office/drawing/2014/main" id="{120A6807-F18E-AC9B-3E72-DE385D6DF100}"/>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p:blipFill>
        <p:spPr>
          <a:xfrm>
            <a:off x="9433398" y="6309692"/>
            <a:ext cx="248163" cy="276999"/>
          </a:xfrm>
          <a:prstGeom prst="rect">
            <a:avLst/>
          </a:prstGeom>
        </p:spPr>
      </p:pic>
      <p:sp>
        <p:nvSpPr>
          <p:cNvPr id="2061" name="テキスト ボックス 2060">
            <a:extLst>
              <a:ext uri="{FF2B5EF4-FFF2-40B4-BE49-F238E27FC236}">
                <a16:creationId xmlns:a16="http://schemas.microsoft.com/office/drawing/2014/main" id="{32E196EA-CA7A-D2DA-2B65-48AC4399F197}"/>
              </a:ext>
            </a:extLst>
          </p:cNvPr>
          <p:cNvSpPr txBox="1"/>
          <p:nvPr/>
        </p:nvSpPr>
        <p:spPr>
          <a:xfrm>
            <a:off x="-4864103" y="9299266"/>
            <a:ext cx="5060234" cy="415498"/>
          </a:xfrm>
          <a:prstGeom prst="rect">
            <a:avLst/>
          </a:prstGeom>
          <a:noFill/>
        </p:spPr>
        <p:txBody>
          <a:bodyPr wrap="square" rtlCol="0">
            <a:spAutoFit/>
          </a:bodyPr>
          <a:lstStyle/>
          <a:p>
            <a:r>
              <a:rPr lang="ja-JP" altLang="en-US" sz="2100" b="1" dirty="0">
                <a:latin typeface="HGP創英角ｺﾞｼｯｸUB" panose="020B0900000000000000" pitchFamily="50" charset="-128"/>
                <a:ea typeface="HGP創英角ｺﾞｼｯｸUB" panose="020B0900000000000000" pitchFamily="50" charset="-128"/>
              </a:rPr>
              <a:t>歩 行 改 善 の た め の 講 話 と 運 動</a:t>
            </a:r>
            <a:endParaRPr kumimoji="1" lang="ja-JP" altLang="en-US" sz="2100" b="1" dirty="0">
              <a:latin typeface="HGP創英角ｺﾞｼｯｸUB" panose="020B0900000000000000" pitchFamily="50" charset="-128"/>
              <a:ea typeface="HGP創英角ｺﾞｼｯｸUB" panose="020B0900000000000000" pitchFamily="50" charset="-128"/>
            </a:endParaRPr>
          </a:p>
        </p:txBody>
      </p:sp>
      <p:sp>
        <p:nvSpPr>
          <p:cNvPr id="2064" name="正方形/長方形 2063">
            <a:extLst>
              <a:ext uri="{FF2B5EF4-FFF2-40B4-BE49-F238E27FC236}">
                <a16:creationId xmlns:a16="http://schemas.microsoft.com/office/drawing/2014/main" id="{2D334641-B896-E1F4-1AF8-6E8993111E46}"/>
              </a:ext>
            </a:extLst>
          </p:cNvPr>
          <p:cNvSpPr/>
          <p:nvPr/>
        </p:nvSpPr>
        <p:spPr>
          <a:xfrm>
            <a:off x="7788878" y="7102591"/>
            <a:ext cx="7439329" cy="648126"/>
          </a:xfrm>
          <a:prstGeom prst="rect">
            <a:avLst/>
          </a:prstGeom>
          <a:solidFill>
            <a:srgbClr val="F8D7C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75" name="テキスト ボックス 2074">
            <a:extLst>
              <a:ext uri="{FF2B5EF4-FFF2-40B4-BE49-F238E27FC236}">
                <a16:creationId xmlns:a16="http://schemas.microsoft.com/office/drawing/2014/main" id="{9D50176E-99AB-F399-D39F-6CC3BE4D11D6}"/>
              </a:ext>
            </a:extLst>
          </p:cNvPr>
          <p:cNvSpPr txBox="1"/>
          <p:nvPr/>
        </p:nvSpPr>
        <p:spPr>
          <a:xfrm>
            <a:off x="8267292" y="8605128"/>
            <a:ext cx="5061594" cy="461665"/>
          </a:xfrm>
          <a:prstGeom prst="rect">
            <a:avLst/>
          </a:prstGeom>
          <a:noFill/>
        </p:spPr>
        <p:txBody>
          <a:bodyPr wrap="square" rtlCol="0">
            <a:spAutoFit/>
          </a:bodyPr>
          <a:lstStyle/>
          <a:p>
            <a:r>
              <a:rPr lang="ja-JP" altLang="en-US" sz="2400" b="1" spc="-150" dirty="0">
                <a:latin typeface="HGP創英角ｺﾞｼｯｸUB" panose="020B0900000000000000" pitchFamily="50" charset="-128"/>
                <a:ea typeface="HGP創英角ｺﾞｼｯｸUB" panose="020B0900000000000000" pitchFamily="50" charset="-128"/>
              </a:rPr>
              <a:t>歩 行 改 善 の た め の 講 話 と 運 動</a:t>
            </a:r>
            <a:endParaRPr kumimoji="1" lang="ja-JP" altLang="en-US" sz="2400" b="1" spc="-150" dirty="0">
              <a:latin typeface="HGP創英角ｺﾞｼｯｸUB" panose="020B0900000000000000" pitchFamily="50" charset="-128"/>
              <a:ea typeface="HGP創英角ｺﾞｼｯｸUB" panose="020B0900000000000000" pitchFamily="50" charset="-128"/>
            </a:endParaRPr>
          </a:p>
        </p:txBody>
      </p:sp>
      <p:sp>
        <p:nvSpPr>
          <p:cNvPr id="2076" name="角丸四角形 77">
            <a:extLst>
              <a:ext uri="{FF2B5EF4-FFF2-40B4-BE49-F238E27FC236}">
                <a16:creationId xmlns:a16="http://schemas.microsoft.com/office/drawing/2014/main" id="{BBD360AA-FC9C-4909-E101-B0003220C600}"/>
              </a:ext>
            </a:extLst>
          </p:cNvPr>
          <p:cNvSpPr/>
          <p:nvPr/>
        </p:nvSpPr>
        <p:spPr>
          <a:xfrm>
            <a:off x="-1584163" y="6816703"/>
            <a:ext cx="918867" cy="247554"/>
          </a:xfrm>
          <a:prstGeom prst="roundRect">
            <a:avLst/>
          </a:prstGeom>
          <a:solidFill>
            <a:schemeClr val="bg1"/>
          </a:solidFill>
          <a:ln w="190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1000" dirty="0">
                <a:solidFill>
                  <a:schemeClr val="tx1"/>
                </a:solidFill>
                <a:latin typeface="Meiryo UI" pitchFamily="50" charset="-128"/>
                <a:ea typeface="Meiryo UI" pitchFamily="50" charset="-128"/>
              </a:rPr>
              <a:t>定員</a:t>
            </a:r>
            <a:r>
              <a:rPr kumimoji="1" lang="en-US" altLang="ja-JP" sz="1000" dirty="0">
                <a:solidFill>
                  <a:schemeClr val="tx1"/>
                </a:solidFill>
                <a:latin typeface="Meiryo UI" pitchFamily="50" charset="-128"/>
                <a:ea typeface="Meiryo UI" pitchFamily="50" charset="-128"/>
              </a:rPr>
              <a:t>20</a:t>
            </a:r>
            <a:r>
              <a:rPr kumimoji="1" lang="ja-JP" altLang="en-US" sz="1000" dirty="0">
                <a:solidFill>
                  <a:schemeClr val="tx1"/>
                </a:solidFill>
                <a:latin typeface="Meiryo UI" pitchFamily="50" charset="-128"/>
                <a:ea typeface="Meiryo UI" pitchFamily="50" charset="-128"/>
              </a:rPr>
              <a:t>名</a:t>
            </a:r>
          </a:p>
        </p:txBody>
      </p:sp>
      <p:sp>
        <p:nvSpPr>
          <p:cNvPr id="2077" name="正方形/長方形 2076">
            <a:extLst>
              <a:ext uri="{FF2B5EF4-FFF2-40B4-BE49-F238E27FC236}">
                <a16:creationId xmlns:a16="http://schemas.microsoft.com/office/drawing/2014/main" id="{2B34E299-C658-037B-BAC1-AFB0E923D18B}"/>
              </a:ext>
            </a:extLst>
          </p:cNvPr>
          <p:cNvSpPr/>
          <p:nvPr/>
        </p:nvSpPr>
        <p:spPr>
          <a:xfrm>
            <a:off x="-7871538" y="9026071"/>
            <a:ext cx="7431901" cy="1659737"/>
          </a:xfrm>
          <a:prstGeom prst="rect">
            <a:avLst/>
          </a:prstGeom>
          <a:solidFill>
            <a:schemeClr val="bg1"/>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79" name="正方形/長方形 2078">
            <a:extLst>
              <a:ext uri="{FF2B5EF4-FFF2-40B4-BE49-F238E27FC236}">
                <a16:creationId xmlns:a16="http://schemas.microsoft.com/office/drawing/2014/main" id="{8E168A48-8B19-3AC7-78E1-D13FBC6723FA}"/>
              </a:ext>
            </a:extLst>
          </p:cNvPr>
          <p:cNvSpPr/>
          <p:nvPr/>
        </p:nvSpPr>
        <p:spPr>
          <a:xfrm>
            <a:off x="-2807190" y="9118450"/>
            <a:ext cx="583813" cy="209388"/>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latin typeface="メイリオ" panose="020B0604030504040204" pitchFamily="50" charset="-128"/>
                <a:ea typeface="メイリオ" panose="020B0604030504040204" pitchFamily="50" charset="-128"/>
              </a:rPr>
              <a:t>日 時</a:t>
            </a:r>
          </a:p>
        </p:txBody>
      </p:sp>
      <p:sp>
        <p:nvSpPr>
          <p:cNvPr id="38" name="正方形/長方形 37">
            <a:extLst>
              <a:ext uri="{FF2B5EF4-FFF2-40B4-BE49-F238E27FC236}">
                <a16:creationId xmlns:a16="http://schemas.microsoft.com/office/drawing/2014/main" id="{E9054BD8-2D00-5985-6BDF-D501A4E2B716}"/>
              </a:ext>
            </a:extLst>
          </p:cNvPr>
          <p:cNvSpPr/>
          <p:nvPr/>
        </p:nvSpPr>
        <p:spPr>
          <a:xfrm>
            <a:off x="-2783813" y="9103839"/>
            <a:ext cx="658218" cy="20876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latin typeface="メイリオ" panose="020B0604030504040204" pitchFamily="50" charset="-128"/>
                <a:ea typeface="メイリオ" panose="020B0604030504040204" pitchFamily="50" charset="-128"/>
              </a:rPr>
              <a:t>講 師</a:t>
            </a:r>
          </a:p>
        </p:txBody>
      </p:sp>
      <p:sp>
        <p:nvSpPr>
          <p:cNvPr id="43" name="正方形/長方形 42">
            <a:extLst>
              <a:ext uri="{FF2B5EF4-FFF2-40B4-BE49-F238E27FC236}">
                <a16:creationId xmlns:a16="http://schemas.microsoft.com/office/drawing/2014/main" id="{5B13DD42-F71A-C181-42FE-1C77B341054F}"/>
              </a:ext>
            </a:extLst>
          </p:cNvPr>
          <p:cNvSpPr/>
          <p:nvPr/>
        </p:nvSpPr>
        <p:spPr>
          <a:xfrm>
            <a:off x="-2172190" y="9853148"/>
            <a:ext cx="778774" cy="20708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50" dirty="0">
                <a:solidFill>
                  <a:schemeClr val="tx1"/>
                </a:solidFill>
                <a:latin typeface="メイリオ" panose="020B0604030504040204" pitchFamily="50" charset="-128"/>
                <a:ea typeface="メイリオ" panose="020B0604030504040204" pitchFamily="50" charset="-128"/>
              </a:rPr>
              <a:t>お申込み</a:t>
            </a:r>
            <a:endParaRPr kumimoji="1" lang="ja-JP" altLang="en-US" sz="1050" dirty="0">
              <a:solidFill>
                <a:schemeClr val="tx1"/>
              </a:solidFill>
              <a:latin typeface="メイリオ" panose="020B0604030504040204" pitchFamily="50" charset="-128"/>
              <a:ea typeface="メイリオ" panose="020B0604030504040204" pitchFamily="50" charset="-128"/>
            </a:endParaRPr>
          </a:p>
        </p:txBody>
      </p:sp>
      <p:sp>
        <p:nvSpPr>
          <p:cNvPr id="65" name="テキスト ボックス 64">
            <a:extLst>
              <a:ext uri="{FF2B5EF4-FFF2-40B4-BE49-F238E27FC236}">
                <a16:creationId xmlns:a16="http://schemas.microsoft.com/office/drawing/2014/main" id="{B6AD55FB-6CA8-AF70-C580-B26060BBD711}"/>
              </a:ext>
            </a:extLst>
          </p:cNvPr>
          <p:cNvSpPr txBox="1"/>
          <p:nvPr/>
        </p:nvSpPr>
        <p:spPr>
          <a:xfrm>
            <a:off x="-5145812" y="9426879"/>
            <a:ext cx="2923098" cy="415498"/>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東光ストアプロム山鼻店 地下</a:t>
            </a:r>
            <a:r>
              <a:rPr kumimoji="1" lang="en-US" altLang="ja-JP" sz="1050" dirty="0">
                <a:latin typeface="メイリオ" panose="020B0604030504040204" pitchFamily="50" charset="-128"/>
                <a:ea typeface="メイリオ" panose="020B0604030504040204" pitchFamily="50" charset="-128"/>
              </a:rPr>
              <a:t>1</a:t>
            </a:r>
            <a:r>
              <a:rPr lang="ja-JP" altLang="en-US" sz="1050" dirty="0">
                <a:latin typeface="メイリオ" panose="020B0604030504040204" pitchFamily="50" charset="-128"/>
                <a:ea typeface="メイリオ" panose="020B0604030504040204" pitchFamily="50" charset="-128"/>
              </a:rPr>
              <a:t>階アトリウム（南</a:t>
            </a:r>
            <a:r>
              <a:rPr lang="en-US" altLang="ja-JP" sz="1050" dirty="0">
                <a:latin typeface="メイリオ" panose="020B0604030504040204" pitchFamily="50" charset="-128"/>
                <a:ea typeface="メイリオ" panose="020B0604030504040204" pitchFamily="50" charset="-128"/>
              </a:rPr>
              <a:t>22</a:t>
            </a:r>
            <a:r>
              <a:rPr lang="ja-JP" altLang="en-US" sz="1050" dirty="0">
                <a:latin typeface="メイリオ" panose="020B0604030504040204" pitchFamily="50" charset="-128"/>
                <a:ea typeface="メイリオ" panose="020B0604030504040204" pitchFamily="50" charset="-128"/>
              </a:rPr>
              <a:t>条西</a:t>
            </a:r>
            <a:r>
              <a:rPr lang="en-US" altLang="ja-JP" sz="1050" dirty="0">
                <a:latin typeface="メイリオ" panose="020B0604030504040204" pitchFamily="50" charset="-128"/>
                <a:ea typeface="メイリオ" panose="020B0604030504040204" pitchFamily="50" charset="-128"/>
              </a:rPr>
              <a:t>12</a:t>
            </a:r>
            <a:r>
              <a:rPr lang="ja-JP" altLang="en-US" sz="1050" dirty="0">
                <a:latin typeface="メイリオ" panose="020B0604030504040204" pitchFamily="50" charset="-128"/>
                <a:ea typeface="メイリオ" panose="020B0604030504040204" pitchFamily="50" charset="-128"/>
              </a:rPr>
              <a:t>丁目</a:t>
            </a:r>
            <a:r>
              <a:rPr lang="en-US" altLang="ja-JP" sz="1050" dirty="0">
                <a:latin typeface="メイリオ" panose="020B0604030504040204" pitchFamily="50" charset="-128"/>
                <a:ea typeface="メイリオ" panose="020B0604030504040204" pitchFamily="50" charset="-128"/>
              </a:rPr>
              <a:t>1-2</a:t>
            </a:r>
            <a:r>
              <a:rPr lang="ja-JP" altLang="en-US" sz="1050" dirty="0">
                <a:latin typeface="メイリオ" panose="020B0604030504040204" pitchFamily="50" charset="-128"/>
                <a:ea typeface="メイリオ" panose="020B0604030504040204" pitchFamily="50" charset="-128"/>
              </a:rPr>
              <a:t>）</a:t>
            </a:r>
            <a:endParaRPr kumimoji="1" lang="ja-JP" altLang="en-US" sz="1050" dirty="0">
              <a:latin typeface="メイリオ" panose="020B0604030504040204" pitchFamily="50" charset="-128"/>
              <a:ea typeface="メイリオ" panose="020B0604030504040204" pitchFamily="50" charset="-128"/>
            </a:endParaRPr>
          </a:p>
        </p:txBody>
      </p:sp>
      <p:sp>
        <p:nvSpPr>
          <p:cNvPr id="66" name="テキスト ボックス 65">
            <a:extLst>
              <a:ext uri="{FF2B5EF4-FFF2-40B4-BE49-F238E27FC236}">
                <a16:creationId xmlns:a16="http://schemas.microsoft.com/office/drawing/2014/main" id="{DEF4C1D8-25DA-C7D3-1A8D-7F3597422B96}"/>
              </a:ext>
            </a:extLst>
          </p:cNvPr>
          <p:cNvSpPr txBox="1"/>
          <p:nvPr/>
        </p:nvSpPr>
        <p:spPr>
          <a:xfrm>
            <a:off x="-3742733" y="7506178"/>
            <a:ext cx="2923098" cy="253916"/>
          </a:xfrm>
          <a:prstGeom prst="rect">
            <a:avLst/>
          </a:prstGeom>
          <a:noFill/>
        </p:spPr>
        <p:txBody>
          <a:bodyPr wrap="square" rtlCol="0">
            <a:spAutoFit/>
          </a:bodyPr>
          <a:lstStyle/>
          <a:p>
            <a:r>
              <a:rPr lang="en-US" altLang="ja-JP" sz="1050" dirty="0">
                <a:latin typeface="メイリオ" panose="020B0604030504040204" pitchFamily="50" charset="-128"/>
                <a:ea typeface="メイリオ" panose="020B0604030504040204" pitchFamily="50" charset="-128"/>
              </a:rPr>
              <a:t>10</a:t>
            </a:r>
            <a:r>
              <a:rPr kumimoji="1" lang="ja-JP" altLang="en-US" sz="1050" dirty="0">
                <a:latin typeface="メイリオ" panose="020B0604030504040204" pitchFamily="50" charset="-128"/>
                <a:ea typeface="メイリオ" panose="020B0604030504040204" pitchFamily="50" charset="-128"/>
              </a:rPr>
              <a:t>月</a:t>
            </a:r>
            <a:r>
              <a:rPr kumimoji="1" lang="en-US" altLang="ja-JP" sz="1050" dirty="0">
                <a:latin typeface="メイリオ" panose="020B0604030504040204" pitchFamily="50" charset="-128"/>
                <a:ea typeface="メイリオ" panose="020B0604030504040204" pitchFamily="50" charset="-128"/>
              </a:rPr>
              <a:t>16</a:t>
            </a:r>
            <a:r>
              <a:rPr kumimoji="1" lang="ja-JP" altLang="en-US" sz="1050" dirty="0">
                <a:latin typeface="メイリオ" panose="020B0604030504040204" pitchFamily="50" charset="-128"/>
                <a:ea typeface="メイリオ" panose="020B0604030504040204" pitchFamily="50" charset="-128"/>
              </a:rPr>
              <a:t>日（水）</a:t>
            </a:r>
            <a:r>
              <a:rPr kumimoji="1" lang="en-US" altLang="ja-JP" sz="1050" dirty="0">
                <a:latin typeface="メイリオ" panose="020B0604030504040204" pitchFamily="50" charset="-128"/>
                <a:ea typeface="メイリオ" panose="020B0604030504040204" pitchFamily="50" charset="-128"/>
              </a:rPr>
              <a:t>10:30</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11:30</a:t>
            </a:r>
            <a:r>
              <a:rPr kumimoji="1" lang="ja-JP" altLang="en-US" sz="1050" dirty="0">
                <a:latin typeface="メイリオ" panose="020B0604030504040204" pitchFamily="50" charset="-128"/>
                <a:ea typeface="メイリオ" panose="020B0604030504040204" pitchFamily="50" charset="-128"/>
              </a:rPr>
              <a:t>　</a:t>
            </a:r>
          </a:p>
        </p:txBody>
      </p:sp>
      <p:sp>
        <p:nvSpPr>
          <p:cNvPr id="68" name="テキスト ボックス 67">
            <a:extLst>
              <a:ext uri="{FF2B5EF4-FFF2-40B4-BE49-F238E27FC236}">
                <a16:creationId xmlns:a16="http://schemas.microsoft.com/office/drawing/2014/main" id="{41ABF42C-A872-29BA-790E-F874D52A8B7C}"/>
              </a:ext>
            </a:extLst>
          </p:cNvPr>
          <p:cNvSpPr txBox="1"/>
          <p:nvPr/>
        </p:nvSpPr>
        <p:spPr>
          <a:xfrm>
            <a:off x="-2851461" y="5814538"/>
            <a:ext cx="2701199" cy="415498"/>
          </a:xfrm>
          <a:prstGeom prst="rect">
            <a:avLst/>
          </a:prstGeom>
          <a:noFill/>
        </p:spPr>
        <p:txBody>
          <a:bodyPr wrap="square" rtlCol="0">
            <a:spAutoFit/>
          </a:bodyPr>
          <a:lstStyle/>
          <a:p>
            <a:r>
              <a:rPr lang="ja-JP" altLang="en-US" sz="1050" dirty="0">
                <a:latin typeface="メイリオ" panose="020B0604030504040204" pitchFamily="50" charset="-128"/>
                <a:ea typeface="メイリオ" panose="020B0604030504040204" pitchFamily="50" charset="-128"/>
              </a:rPr>
              <a:t>リハビリ専門デイサービスまごころ山鼻　介護福祉士 福島様</a:t>
            </a:r>
            <a:endParaRPr kumimoji="1" lang="ja-JP" altLang="en-US" sz="1050" dirty="0">
              <a:latin typeface="メイリオ" panose="020B0604030504040204" pitchFamily="50" charset="-128"/>
              <a:ea typeface="メイリオ" panose="020B0604030504040204" pitchFamily="50" charset="-128"/>
            </a:endParaRPr>
          </a:p>
        </p:txBody>
      </p:sp>
      <p:sp>
        <p:nvSpPr>
          <p:cNvPr id="2058" name="テキスト ボックス 2057">
            <a:extLst>
              <a:ext uri="{FF2B5EF4-FFF2-40B4-BE49-F238E27FC236}">
                <a16:creationId xmlns:a16="http://schemas.microsoft.com/office/drawing/2014/main" id="{CE2C94A5-8421-4312-574C-AE009A0B7E2E}"/>
              </a:ext>
            </a:extLst>
          </p:cNvPr>
          <p:cNvSpPr txBox="1"/>
          <p:nvPr/>
        </p:nvSpPr>
        <p:spPr>
          <a:xfrm>
            <a:off x="-3756239" y="8674783"/>
            <a:ext cx="1837014"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講話・運動</a:t>
            </a:r>
          </a:p>
        </p:txBody>
      </p:sp>
      <p:sp>
        <p:nvSpPr>
          <p:cNvPr id="2059" name="角丸四角形 77">
            <a:extLst>
              <a:ext uri="{FF2B5EF4-FFF2-40B4-BE49-F238E27FC236}">
                <a16:creationId xmlns:a16="http://schemas.microsoft.com/office/drawing/2014/main" id="{AA763C72-3BE1-3D1D-D3EF-B9109431A8C5}"/>
              </a:ext>
            </a:extLst>
          </p:cNvPr>
          <p:cNvSpPr/>
          <p:nvPr/>
        </p:nvSpPr>
        <p:spPr>
          <a:xfrm>
            <a:off x="6485365" y="4346158"/>
            <a:ext cx="929024" cy="247554"/>
          </a:xfrm>
          <a:prstGeom prst="roundRect">
            <a:avLst/>
          </a:prstGeom>
          <a:solidFill>
            <a:schemeClr val="bg1"/>
          </a:solidFill>
          <a:ln w="190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1000" dirty="0">
                <a:solidFill>
                  <a:schemeClr val="tx1"/>
                </a:solidFill>
                <a:latin typeface="Meiryo UI" pitchFamily="50" charset="-128"/>
                <a:ea typeface="Meiryo UI" pitchFamily="50" charset="-128"/>
              </a:rPr>
              <a:t>定員</a:t>
            </a:r>
            <a:r>
              <a:rPr lang="en-US" altLang="ja-JP" sz="1000" dirty="0">
                <a:solidFill>
                  <a:schemeClr val="tx1"/>
                </a:solidFill>
                <a:latin typeface="Meiryo UI" pitchFamily="50" charset="-128"/>
                <a:ea typeface="Meiryo UI" pitchFamily="50" charset="-128"/>
              </a:rPr>
              <a:t> 25</a:t>
            </a:r>
            <a:r>
              <a:rPr kumimoji="1" lang="ja-JP" altLang="en-US" sz="1000" dirty="0">
                <a:solidFill>
                  <a:schemeClr val="tx1"/>
                </a:solidFill>
                <a:latin typeface="Meiryo UI" pitchFamily="50" charset="-128"/>
                <a:ea typeface="Meiryo UI" pitchFamily="50" charset="-128"/>
              </a:rPr>
              <a:t>名　</a:t>
            </a:r>
          </a:p>
        </p:txBody>
      </p:sp>
      <p:sp>
        <p:nvSpPr>
          <p:cNvPr id="70" name="正方形/長方形 69">
            <a:extLst>
              <a:ext uri="{FF2B5EF4-FFF2-40B4-BE49-F238E27FC236}">
                <a16:creationId xmlns:a16="http://schemas.microsoft.com/office/drawing/2014/main" id="{00424E7F-68D2-EB6E-F89C-965822D6E0D0}"/>
              </a:ext>
            </a:extLst>
          </p:cNvPr>
          <p:cNvSpPr/>
          <p:nvPr/>
        </p:nvSpPr>
        <p:spPr>
          <a:xfrm>
            <a:off x="8969451" y="8696693"/>
            <a:ext cx="745726" cy="3057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a:extLst>
              <a:ext uri="{FF2B5EF4-FFF2-40B4-BE49-F238E27FC236}">
                <a16:creationId xmlns:a16="http://schemas.microsoft.com/office/drawing/2014/main" id="{EF1EA381-BC7C-456A-A249-C4B9B4F6821D}"/>
              </a:ext>
            </a:extLst>
          </p:cNvPr>
          <p:cNvSpPr txBox="1"/>
          <p:nvPr/>
        </p:nvSpPr>
        <p:spPr>
          <a:xfrm>
            <a:off x="8442243" y="8720451"/>
            <a:ext cx="809541" cy="261610"/>
          </a:xfrm>
          <a:prstGeom prst="rect">
            <a:avLst/>
          </a:prstGeom>
          <a:noFill/>
        </p:spPr>
        <p:txBody>
          <a:bodyPr wrap="square" rtlCol="0">
            <a:spAutoFit/>
          </a:bodyPr>
          <a:lstStyle/>
          <a:p>
            <a:pPr algn="ctr"/>
            <a:r>
              <a:rPr kumimoji="1" lang="ja-JP" altLang="en-US" sz="1100" b="1" dirty="0">
                <a:solidFill>
                  <a:schemeClr val="bg2">
                    <a:lumMod val="25000"/>
                  </a:schemeClr>
                </a:solidFill>
                <a:latin typeface="HGP創英角ｺﾞｼｯｸUB" panose="020B0900000000000000" pitchFamily="50" charset="-128"/>
                <a:ea typeface="HGP創英角ｺﾞｼｯｸUB" panose="020B0900000000000000" pitchFamily="50" charset="-128"/>
              </a:rPr>
              <a:t>定員</a:t>
            </a:r>
            <a:r>
              <a:rPr kumimoji="1" lang="en-US" altLang="ja-JP" sz="1100" b="1" dirty="0">
                <a:solidFill>
                  <a:schemeClr val="bg2">
                    <a:lumMod val="25000"/>
                  </a:schemeClr>
                </a:solidFill>
                <a:latin typeface="HGP創英角ｺﾞｼｯｸUB" panose="020B0900000000000000" pitchFamily="50" charset="-128"/>
                <a:ea typeface="HGP創英角ｺﾞｼｯｸUB" panose="020B0900000000000000" pitchFamily="50" charset="-128"/>
              </a:rPr>
              <a:t>20</a:t>
            </a:r>
            <a:r>
              <a:rPr kumimoji="1" lang="ja-JP" altLang="en-US" sz="1100" b="1" dirty="0">
                <a:solidFill>
                  <a:schemeClr val="bg2">
                    <a:lumMod val="25000"/>
                  </a:schemeClr>
                </a:solidFill>
                <a:latin typeface="HGP創英角ｺﾞｼｯｸUB" panose="020B0900000000000000" pitchFamily="50" charset="-128"/>
                <a:ea typeface="HGP創英角ｺﾞｼｯｸUB" panose="020B0900000000000000" pitchFamily="50" charset="-128"/>
              </a:rPr>
              <a:t>名</a:t>
            </a:r>
            <a:endParaRPr kumimoji="1" lang="en-US" altLang="ja-JP" sz="1100" b="1" dirty="0">
              <a:solidFill>
                <a:schemeClr val="bg2">
                  <a:lumMod val="25000"/>
                </a:schemeClr>
              </a:solidFill>
              <a:latin typeface="HGP創英角ｺﾞｼｯｸUB" panose="020B0900000000000000" pitchFamily="50" charset="-128"/>
              <a:ea typeface="HGP創英角ｺﾞｼｯｸUB" panose="020B0900000000000000" pitchFamily="50" charset="-128"/>
            </a:endParaRPr>
          </a:p>
        </p:txBody>
      </p:sp>
      <p:sp>
        <p:nvSpPr>
          <p:cNvPr id="2072" name="四角形: 角を丸くする 2071">
            <a:extLst>
              <a:ext uri="{FF2B5EF4-FFF2-40B4-BE49-F238E27FC236}">
                <a16:creationId xmlns:a16="http://schemas.microsoft.com/office/drawing/2014/main" id="{0F0D0DFD-6ADB-5076-41BD-85951B47C62A}"/>
              </a:ext>
            </a:extLst>
          </p:cNvPr>
          <p:cNvSpPr/>
          <p:nvPr/>
        </p:nvSpPr>
        <p:spPr>
          <a:xfrm>
            <a:off x="-6326016" y="8351745"/>
            <a:ext cx="6133130" cy="526628"/>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solidFill>
                <a:latin typeface="メイリオ" panose="020B0604030504040204" pitchFamily="50" charset="-128"/>
                <a:ea typeface="メイリオ" panose="020B0604030504040204" pitchFamily="50" charset="-128"/>
              </a:rPr>
              <a:t>やまはな元気応援クラブ 月</a:t>
            </a:r>
            <a:r>
              <a:rPr lang="en-US" altLang="ja-JP" sz="1050" dirty="0">
                <a:solidFill>
                  <a:schemeClr val="tx1"/>
                </a:solidFill>
                <a:latin typeface="メイリオ" panose="020B0604030504040204" pitchFamily="50" charset="-128"/>
                <a:ea typeface="メイリオ" panose="020B0604030504040204" pitchFamily="50" charset="-128"/>
              </a:rPr>
              <a:t>1</a:t>
            </a:r>
            <a:r>
              <a:rPr lang="ja-JP" altLang="en-US" sz="1050" dirty="0">
                <a:solidFill>
                  <a:schemeClr val="tx1"/>
                </a:solidFill>
                <a:latin typeface="メイリオ" panose="020B0604030504040204" pitchFamily="50" charset="-128"/>
                <a:ea typeface="メイリオ" panose="020B0604030504040204" pitchFamily="50" charset="-128"/>
              </a:rPr>
              <a:t>回開催中！ 共催：第三地域包括支援センター</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
        <p:nvSpPr>
          <p:cNvPr id="72" name="正方形/長方形 71">
            <a:extLst>
              <a:ext uri="{FF2B5EF4-FFF2-40B4-BE49-F238E27FC236}">
                <a16:creationId xmlns:a16="http://schemas.microsoft.com/office/drawing/2014/main" id="{42A42E84-2F78-263E-650E-10913E4BD454}"/>
              </a:ext>
            </a:extLst>
          </p:cNvPr>
          <p:cNvSpPr/>
          <p:nvPr/>
        </p:nvSpPr>
        <p:spPr>
          <a:xfrm>
            <a:off x="-2032095" y="9474333"/>
            <a:ext cx="583813" cy="209388"/>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50" dirty="0">
                <a:solidFill>
                  <a:schemeClr val="tx1"/>
                </a:solidFill>
                <a:latin typeface="メイリオ" panose="020B0604030504040204" pitchFamily="50" charset="-128"/>
                <a:ea typeface="メイリオ" panose="020B0604030504040204" pitchFamily="50" charset="-128"/>
              </a:rPr>
              <a:t>会 場</a:t>
            </a:r>
            <a:endParaRPr kumimoji="1" lang="ja-JP" altLang="en-US" sz="1050" dirty="0">
              <a:solidFill>
                <a:schemeClr val="tx1"/>
              </a:solidFill>
              <a:latin typeface="メイリオ" panose="020B0604030504040204" pitchFamily="50" charset="-128"/>
              <a:ea typeface="メイリオ" panose="020B0604030504040204" pitchFamily="50" charset="-128"/>
            </a:endParaRPr>
          </a:p>
        </p:txBody>
      </p:sp>
      <p:sp>
        <p:nvSpPr>
          <p:cNvPr id="73" name="正方形/長方形 72">
            <a:extLst>
              <a:ext uri="{FF2B5EF4-FFF2-40B4-BE49-F238E27FC236}">
                <a16:creationId xmlns:a16="http://schemas.microsoft.com/office/drawing/2014/main" id="{C2D6D34A-7F78-D36E-F603-8F1DA1A62DBC}"/>
              </a:ext>
            </a:extLst>
          </p:cNvPr>
          <p:cNvSpPr/>
          <p:nvPr/>
        </p:nvSpPr>
        <p:spPr>
          <a:xfrm>
            <a:off x="-2148813" y="9488250"/>
            <a:ext cx="658218" cy="20876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latin typeface="メイリオ" panose="020B0604030504040204" pitchFamily="50" charset="-128"/>
                <a:ea typeface="メイリオ" panose="020B0604030504040204" pitchFamily="50" charset="-128"/>
              </a:rPr>
              <a:t>内 容</a:t>
            </a:r>
          </a:p>
        </p:txBody>
      </p:sp>
      <p:sp>
        <p:nvSpPr>
          <p:cNvPr id="74" name="四角形: 角を丸くする 73">
            <a:extLst>
              <a:ext uri="{FF2B5EF4-FFF2-40B4-BE49-F238E27FC236}">
                <a16:creationId xmlns:a16="http://schemas.microsoft.com/office/drawing/2014/main" id="{03A96806-7234-3564-B560-C4288AAA6C44}"/>
              </a:ext>
            </a:extLst>
          </p:cNvPr>
          <p:cNvSpPr/>
          <p:nvPr/>
        </p:nvSpPr>
        <p:spPr>
          <a:xfrm>
            <a:off x="-6495889" y="10207026"/>
            <a:ext cx="6133130" cy="526628"/>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solidFill>
                <a:latin typeface="メイリオ" panose="020B0604030504040204" pitchFamily="50" charset="-128"/>
                <a:ea typeface="メイリオ" panose="020B0604030504040204" pitchFamily="50" charset="-128"/>
              </a:rPr>
              <a:t>第三地域包括支援センターによる、</a:t>
            </a:r>
            <a:r>
              <a:rPr lang="ja-JP" altLang="en-US" sz="1050" b="1" dirty="0">
                <a:solidFill>
                  <a:srgbClr val="FF0000"/>
                </a:solidFill>
                <a:latin typeface="メイリオ" panose="020B0604030504040204" pitchFamily="50" charset="-128"/>
                <a:ea typeface="メイリオ" panose="020B0604030504040204" pitchFamily="50" charset="-128"/>
              </a:rPr>
              <a:t>介護なんでも相談会</a:t>
            </a:r>
            <a:r>
              <a:rPr lang="ja-JP" altLang="en-US" sz="1050" dirty="0">
                <a:solidFill>
                  <a:schemeClr val="tx1"/>
                </a:solidFill>
                <a:latin typeface="メイリオ" panose="020B0604030504040204" pitchFamily="50" charset="-128"/>
                <a:ea typeface="メイリオ" panose="020B0604030504040204" pitchFamily="50" charset="-128"/>
              </a:rPr>
              <a:t>も同時開催しております！</a:t>
            </a:r>
            <a:endParaRPr lang="en-US" altLang="ja-JP" sz="1050" dirty="0">
              <a:solidFill>
                <a:schemeClr val="tx1"/>
              </a:solidFill>
              <a:latin typeface="メイリオ" panose="020B0604030504040204" pitchFamily="50" charset="-128"/>
              <a:ea typeface="メイリオ" panose="020B0604030504040204" pitchFamily="50" charset="-128"/>
            </a:endParaRPr>
          </a:p>
          <a:p>
            <a:r>
              <a:rPr lang="ja-JP" altLang="en-US" sz="1050" dirty="0">
                <a:solidFill>
                  <a:schemeClr val="tx1"/>
                </a:solidFill>
                <a:latin typeface="メイリオ" panose="020B0604030504040204" pitchFamily="50" charset="-128"/>
                <a:ea typeface="メイリオ" panose="020B0604030504040204" pitchFamily="50" charset="-128"/>
              </a:rPr>
              <a:t>「介護保険ってどんな制度？」「今後のことが心配</a:t>
            </a:r>
            <a:r>
              <a:rPr lang="en-US" altLang="ja-JP" sz="1050" dirty="0">
                <a:solidFill>
                  <a:schemeClr val="tx1"/>
                </a:solidFill>
                <a:latin typeface="メイリオ" panose="020B0604030504040204" pitchFamily="50" charset="-128"/>
                <a:ea typeface="メイリオ" panose="020B0604030504040204" pitchFamily="50" charset="-128"/>
              </a:rPr>
              <a:t>…</a:t>
            </a:r>
            <a:r>
              <a:rPr lang="ja-JP" altLang="en-US" sz="1050" dirty="0">
                <a:solidFill>
                  <a:schemeClr val="tx1"/>
                </a:solidFill>
                <a:latin typeface="メイリオ" panose="020B0604030504040204" pitchFamily="50" charset="-128"/>
                <a:ea typeface="メイリオ" panose="020B0604030504040204" pitchFamily="50" charset="-128"/>
              </a:rPr>
              <a:t>」など、職員までお気軽にご相談ください。</a:t>
            </a:r>
            <a:endParaRPr lang="en-US" altLang="ja-JP" sz="1050" dirty="0">
              <a:solidFill>
                <a:schemeClr val="tx1"/>
              </a:solidFill>
              <a:latin typeface="メイリオ" panose="020B0604030504040204" pitchFamily="50" charset="-128"/>
              <a:ea typeface="メイリオ" panose="020B0604030504040204" pitchFamily="50" charset="-128"/>
            </a:endParaRPr>
          </a:p>
        </p:txBody>
      </p:sp>
      <p:grpSp>
        <p:nvGrpSpPr>
          <p:cNvPr id="75" name="グループ化 74">
            <a:extLst>
              <a:ext uri="{FF2B5EF4-FFF2-40B4-BE49-F238E27FC236}">
                <a16:creationId xmlns:a16="http://schemas.microsoft.com/office/drawing/2014/main" id="{30113540-200B-8725-54A8-549245F7BAF8}"/>
              </a:ext>
            </a:extLst>
          </p:cNvPr>
          <p:cNvGrpSpPr/>
          <p:nvPr/>
        </p:nvGrpSpPr>
        <p:grpSpPr>
          <a:xfrm>
            <a:off x="374197" y="4539718"/>
            <a:ext cx="812682" cy="276999"/>
            <a:chOff x="340644" y="9966117"/>
            <a:chExt cx="812682" cy="276999"/>
          </a:xfrm>
        </p:grpSpPr>
        <p:sp>
          <p:nvSpPr>
            <p:cNvPr id="78" name="四角形: 角を丸くする 77">
              <a:extLst>
                <a:ext uri="{FF2B5EF4-FFF2-40B4-BE49-F238E27FC236}">
                  <a16:creationId xmlns:a16="http://schemas.microsoft.com/office/drawing/2014/main" id="{ACC238D9-9697-E422-61D9-B33AAF9FE12F}"/>
                </a:ext>
              </a:extLst>
            </p:cNvPr>
            <p:cNvSpPr/>
            <p:nvPr/>
          </p:nvSpPr>
          <p:spPr>
            <a:xfrm>
              <a:off x="340644" y="9966117"/>
              <a:ext cx="812682" cy="216000"/>
            </a:xfrm>
            <a:prstGeom prst="roundRect">
              <a:avLst>
                <a:gd name="adj" fmla="val 36769"/>
              </a:avLst>
            </a:prstGeom>
            <a:noFill/>
            <a:ln>
              <a:solidFill>
                <a:schemeClr val="tx1">
                  <a:lumMod val="75000"/>
                  <a:lumOff val="25000"/>
                </a:schemeClr>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テキスト ボックス 78">
              <a:extLst>
                <a:ext uri="{FF2B5EF4-FFF2-40B4-BE49-F238E27FC236}">
                  <a16:creationId xmlns:a16="http://schemas.microsoft.com/office/drawing/2014/main" id="{7C3A864C-303D-E4B0-0CF0-2E38EED317B4}"/>
                </a:ext>
              </a:extLst>
            </p:cNvPr>
            <p:cNvSpPr txBox="1"/>
            <p:nvPr/>
          </p:nvSpPr>
          <p:spPr>
            <a:xfrm>
              <a:off x="353107" y="9966117"/>
              <a:ext cx="800219" cy="276999"/>
            </a:xfrm>
            <a:prstGeom prst="rect">
              <a:avLst/>
            </a:prstGeom>
            <a:noFill/>
          </p:spPr>
          <p:txBody>
            <a:bodyPr wrap="none" rtlCol="0">
              <a:spAutoFit/>
            </a:bodyPr>
            <a:lstStyle/>
            <a:p>
              <a:r>
                <a:rPr kumimoji="1" lang="ja-JP" altLang="en-US" sz="1200" dirty="0">
                  <a:latin typeface="メイリオ" panose="020B0604030504040204" pitchFamily="50" charset="-128"/>
                  <a:ea typeface="メイリオ" panose="020B0604030504040204" pitchFamily="50" charset="-128"/>
                </a:rPr>
                <a:t>血圧測定</a:t>
              </a:r>
            </a:p>
          </p:txBody>
        </p:sp>
      </p:grpSp>
      <p:sp>
        <p:nvSpPr>
          <p:cNvPr id="44" name="正方形/長方形 43">
            <a:extLst>
              <a:ext uri="{FF2B5EF4-FFF2-40B4-BE49-F238E27FC236}">
                <a16:creationId xmlns:a16="http://schemas.microsoft.com/office/drawing/2014/main" id="{75CF0461-0CA1-AE39-6A7B-DA6D3EFD73D6}"/>
              </a:ext>
            </a:extLst>
          </p:cNvPr>
          <p:cNvSpPr/>
          <p:nvPr/>
        </p:nvSpPr>
        <p:spPr>
          <a:xfrm>
            <a:off x="7999823" y="8504959"/>
            <a:ext cx="7418768" cy="2162556"/>
          </a:xfrm>
          <a:prstGeom prst="rect">
            <a:avLst/>
          </a:prstGeom>
          <a:noFill/>
          <a:ln w="28575">
            <a:solidFill>
              <a:srgbClr val="EB6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0" name="四角形: 角を丸くする 2049">
            <a:extLst>
              <a:ext uri="{FF2B5EF4-FFF2-40B4-BE49-F238E27FC236}">
                <a16:creationId xmlns:a16="http://schemas.microsoft.com/office/drawing/2014/main" id="{81B00C75-F12E-D37D-D6E8-82F135474134}"/>
              </a:ext>
            </a:extLst>
          </p:cNvPr>
          <p:cNvSpPr/>
          <p:nvPr/>
        </p:nvSpPr>
        <p:spPr>
          <a:xfrm>
            <a:off x="165975" y="6931474"/>
            <a:ext cx="7473578" cy="3849806"/>
          </a:xfrm>
          <a:prstGeom prst="roundRect">
            <a:avLst/>
          </a:prstGeom>
          <a:solidFill>
            <a:srgbClr val="EFBEA3"/>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1" name="フレーム 40">
            <a:extLst>
              <a:ext uri="{FF2B5EF4-FFF2-40B4-BE49-F238E27FC236}">
                <a16:creationId xmlns:a16="http://schemas.microsoft.com/office/drawing/2014/main" id="{70C8CA64-6F07-7469-4856-9FC6102F6D78}"/>
              </a:ext>
            </a:extLst>
          </p:cNvPr>
          <p:cNvSpPr/>
          <p:nvPr/>
        </p:nvSpPr>
        <p:spPr>
          <a:xfrm>
            <a:off x="-3882433" y="7589918"/>
            <a:ext cx="2744815" cy="678873"/>
          </a:xfrm>
          <a:prstGeom prst="frame">
            <a:avLst>
              <a:gd name="adj1" fmla="val 7749"/>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8" name="正方形/長方形 57">
            <a:extLst>
              <a:ext uri="{FF2B5EF4-FFF2-40B4-BE49-F238E27FC236}">
                <a16:creationId xmlns:a16="http://schemas.microsoft.com/office/drawing/2014/main" id="{AF58DD5D-321C-C887-389A-BA0AD781276A}"/>
              </a:ext>
            </a:extLst>
          </p:cNvPr>
          <p:cNvSpPr/>
          <p:nvPr/>
        </p:nvSpPr>
        <p:spPr>
          <a:xfrm>
            <a:off x="320461" y="6758001"/>
            <a:ext cx="3090256" cy="526628"/>
          </a:xfrm>
          <a:prstGeom prst="rect">
            <a:avLst/>
          </a:prstGeom>
          <a:solidFill>
            <a:schemeClr val="bg1"/>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chemeClr val="tx1"/>
                </a:solidFill>
                <a:latin typeface="HG創英角ｺﾞｼｯｸUB" panose="020B0909000000000000" pitchFamily="49" charset="-128"/>
                <a:ea typeface="HG創英角ｺﾞｼｯｸUB" panose="020B0909000000000000" pitchFamily="49" charset="-128"/>
                <a:cs typeface="Cascadia Code SemiBold" panose="020B0609020000020004" pitchFamily="49" charset="0"/>
              </a:rPr>
              <a:t>Xmas</a:t>
            </a:r>
            <a:r>
              <a:rPr kumimoji="1" lang="ja-JP" altLang="en-US" b="1" dirty="0">
                <a:solidFill>
                  <a:schemeClr val="tx1"/>
                </a:solidFill>
                <a:latin typeface="HG創英角ｺﾞｼｯｸUB" panose="020B0909000000000000" pitchFamily="49" charset="-128"/>
                <a:ea typeface="HG創英角ｺﾞｼｯｸUB" panose="020B0909000000000000" pitchFamily="49" charset="-128"/>
                <a:cs typeface="Cascadia Code SemiBold" panose="020B0609020000020004" pitchFamily="49" charset="0"/>
              </a:rPr>
              <a:t>イベントのお知らせ</a:t>
            </a:r>
          </a:p>
        </p:txBody>
      </p:sp>
      <p:sp>
        <p:nvSpPr>
          <p:cNvPr id="69" name="フレーム 68">
            <a:extLst>
              <a:ext uri="{FF2B5EF4-FFF2-40B4-BE49-F238E27FC236}">
                <a16:creationId xmlns:a16="http://schemas.microsoft.com/office/drawing/2014/main" id="{BD19032E-4782-32C8-6293-48CAA46B8C7D}"/>
              </a:ext>
            </a:extLst>
          </p:cNvPr>
          <p:cNvSpPr/>
          <p:nvPr/>
        </p:nvSpPr>
        <p:spPr>
          <a:xfrm>
            <a:off x="270467" y="6743253"/>
            <a:ext cx="3161231" cy="611138"/>
          </a:xfrm>
          <a:prstGeom prst="frame">
            <a:avLst>
              <a:gd name="adj1" fmla="val 7749"/>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aphicFrame>
        <p:nvGraphicFramePr>
          <p:cNvPr id="71" name="表 70">
            <a:extLst>
              <a:ext uri="{FF2B5EF4-FFF2-40B4-BE49-F238E27FC236}">
                <a16:creationId xmlns:a16="http://schemas.microsoft.com/office/drawing/2014/main" id="{9D42F442-F923-56A2-5A0C-684DE12B8194}"/>
              </a:ext>
            </a:extLst>
          </p:cNvPr>
          <p:cNvGraphicFramePr>
            <a:graphicFrameLocks noGrp="1"/>
          </p:cNvGraphicFramePr>
          <p:nvPr>
            <p:extLst>
              <p:ext uri="{D42A27DB-BD31-4B8C-83A1-F6EECF244321}">
                <p14:modId xmlns:p14="http://schemas.microsoft.com/office/powerpoint/2010/main" val="3863440447"/>
              </p:ext>
            </p:extLst>
          </p:nvPr>
        </p:nvGraphicFramePr>
        <p:xfrm>
          <a:off x="-4229100" y="4800600"/>
          <a:ext cx="876300" cy="324739"/>
        </p:xfrm>
        <a:graphic>
          <a:graphicData uri="http://schemas.openxmlformats.org/drawingml/2006/table">
            <a:tbl>
              <a:tblPr>
                <a:tableStyleId>{5202B0CA-FC54-4496-8BCA-5EF66A818D29}</a:tableStyleId>
              </a:tblPr>
              <a:tblGrid>
                <a:gridCol w="876300">
                  <a:extLst>
                    <a:ext uri="{9D8B030D-6E8A-4147-A177-3AD203B41FA5}">
                      <a16:colId xmlns:a16="http://schemas.microsoft.com/office/drawing/2014/main" val="22144599"/>
                    </a:ext>
                  </a:extLst>
                </a:gridCol>
              </a:tblGrid>
              <a:tr h="0">
                <a:tc>
                  <a:txBody>
                    <a:bodyPr/>
                    <a:lstStyle/>
                    <a:p>
                      <a:endParaRPr kumimoji="1" lang="ja-JP" altLang="en-US" dirty="0"/>
                    </a:p>
                  </a:txBody>
                  <a:tcPr/>
                </a:tc>
                <a:extLst>
                  <a:ext uri="{0D108BD9-81ED-4DB2-BD59-A6C34878D82A}">
                    <a16:rowId xmlns:a16="http://schemas.microsoft.com/office/drawing/2014/main" val="339710235"/>
                  </a:ext>
                </a:extLst>
              </a:tr>
            </a:tbl>
          </a:graphicData>
        </a:graphic>
      </p:graphicFrame>
      <p:pic>
        <p:nvPicPr>
          <p:cNvPr id="93" name="Picture 6">
            <a:extLst>
              <a:ext uri="{FF2B5EF4-FFF2-40B4-BE49-F238E27FC236}">
                <a16:creationId xmlns:a16="http://schemas.microsoft.com/office/drawing/2014/main" id="{02B788F1-F943-3E54-F903-883174CE750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2777" y="7709131"/>
            <a:ext cx="7620000" cy="499026"/>
          </a:xfrm>
          <a:prstGeom prst="rect">
            <a:avLst/>
          </a:prstGeom>
          <a:noFill/>
          <a:extLst>
            <a:ext uri="{909E8E84-426E-40DD-AFC4-6F175D3DCCD1}">
              <a14:hiddenFill xmlns:a14="http://schemas.microsoft.com/office/drawing/2010/main">
                <a:solidFill>
                  <a:srgbClr val="FFFFFF"/>
                </a:solidFill>
              </a14:hiddenFill>
            </a:ext>
          </a:extLst>
        </p:spPr>
      </p:pic>
      <p:sp>
        <p:nvSpPr>
          <p:cNvPr id="1035" name="テキスト ボックス 1034">
            <a:extLst>
              <a:ext uri="{FF2B5EF4-FFF2-40B4-BE49-F238E27FC236}">
                <a16:creationId xmlns:a16="http://schemas.microsoft.com/office/drawing/2014/main" id="{2E91DD35-FA1E-3283-A758-240A65F1AC97}"/>
              </a:ext>
            </a:extLst>
          </p:cNvPr>
          <p:cNvSpPr txBox="1"/>
          <p:nvPr/>
        </p:nvSpPr>
        <p:spPr>
          <a:xfrm>
            <a:off x="431129" y="7431115"/>
            <a:ext cx="6777627" cy="401007"/>
          </a:xfrm>
          <a:prstGeom prst="rect">
            <a:avLst/>
          </a:prstGeom>
          <a:noFill/>
        </p:spPr>
        <p:txBody>
          <a:bodyPr wrap="square" rtlCol="0">
            <a:spAutoFit/>
          </a:bodyPr>
          <a:lstStyle/>
          <a:p>
            <a:r>
              <a:rPr kumimoji="1" lang="ja-JP" altLang="en-US" b="1" dirty="0">
                <a:latin typeface="メイリオ" panose="020B0604030504040204" pitchFamily="50" charset="-128"/>
                <a:ea typeface="メイリオ" panose="020B0604030504040204" pitchFamily="50" charset="-128"/>
              </a:rPr>
              <a:t>ひかり幼稚園</a:t>
            </a:r>
            <a:r>
              <a:rPr kumimoji="1" lang="ja-JP" altLang="en-US" sz="1600" dirty="0">
                <a:latin typeface="メイリオ" panose="020B0604030504040204" pitchFamily="50" charset="-128"/>
                <a:ea typeface="メイリオ" panose="020B0604030504040204" pitchFamily="50" charset="-128"/>
              </a:rPr>
              <a:t>の</a:t>
            </a:r>
            <a:r>
              <a:rPr kumimoji="1" lang="ja-JP" altLang="en-US" sz="2000" b="1" dirty="0">
                <a:latin typeface="メイリオ" panose="020B0604030504040204" pitchFamily="50" charset="-128"/>
                <a:ea typeface="メイリオ" panose="020B0604030504040204" pitchFamily="50" charset="-128"/>
              </a:rPr>
              <a:t>ツリーにオーナメント</a:t>
            </a:r>
            <a:r>
              <a:rPr kumimoji="1" lang="ja-JP" altLang="en-US" sz="1600" dirty="0">
                <a:latin typeface="メイリオ" panose="020B0604030504040204" pitchFamily="50" charset="-128"/>
                <a:ea typeface="メイリオ" panose="020B0604030504040204" pitchFamily="50" charset="-128"/>
              </a:rPr>
              <a:t>を</a:t>
            </a:r>
            <a:r>
              <a:rPr lang="ja-JP" altLang="en-US" sz="1600" dirty="0">
                <a:latin typeface="メイリオ" panose="020B0604030504040204" pitchFamily="50" charset="-128"/>
                <a:ea typeface="メイリオ" panose="020B0604030504040204" pitchFamily="50" charset="-128"/>
              </a:rPr>
              <a:t>作って</a:t>
            </a:r>
            <a:r>
              <a:rPr kumimoji="1" lang="ja-JP" altLang="en-US" sz="1600" dirty="0">
                <a:latin typeface="メイリオ" panose="020B0604030504040204" pitchFamily="50" charset="-128"/>
                <a:ea typeface="メイリオ" panose="020B0604030504040204" pitchFamily="50" charset="-128"/>
              </a:rPr>
              <a:t>飾りましょう！</a:t>
            </a:r>
          </a:p>
        </p:txBody>
      </p:sp>
      <p:pic>
        <p:nvPicPr>
          <p:cNvPr id="1036" name="Picture 8">
            <a:extLst>
              <a:ext uri="{FF2B5EF4-FFF2-40B4-BE49-F238E27FC236}">
                <a16:creationId xmlns:a16="http://schemas.microsoft.com/office/drawing/2014/main" id="{A655DC80-B667-398A-D537-BD2A880BEE62}"/>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flipH="1">
            <a:off x="7036577" y="6846525"/>
            <a:ext cx="429354" cy="749208"/>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0">
            <a:extLst>
              <a:ext uri="{FF2B5EF4-FFF2-40B4-BE49-F238E27FC236}">
                <a16:creationId xmlns:a16="http://schemas.microsoft.com/office/drawing/2014/main" id="{A7C3C658-CE93-5D31-5320-B6DDAC9313F9}"/>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6648676" y="6679158"/>
            <a:ext cx="470943" cy="821781"/>
          </a:xfrm>
          <a:prstGeom prst="rect">
            <a:avLst/>
          </a:prstGeom>
          <a:noFill/>
          <a:extLst>
            <a:ext uri="{909E8E84-426E-40DD-AFC4-6F175D3DCCD1}">
              <a14:hiddenFill xmlns:a14="http://schemas.microsoft.com/office/drawing/2010/main">
                <a:solidFill>
                  <a:srgbClr val="FFFFFF"/>
                </a:solidFill>
              </a14:hiddenFill>
            </a:ext>
          </a:extLst>
        </p:spPr>
      </p:pic>
      <p:pic>
        <p:nvPicPr>
          <p:cNvPr id="1041" name="Picture 12">
            <a:extLst>
              <a:ext uri="{FF2B5EF4-FFF2-40B4-BE49-F238E27FC236}">
                <a16:creationId xmlns:a16="http://schemas.microsoft.com/office/drawing/2014/main" id="{79B9AC2D-38AB-915C-73AD-02096B8412F7}"/>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271307" y="6641655"/>
            <a:ext cx="471901" cy="823452"/>
          </a:xfrm>
          <a:prstGeom prst="rect">
            <a:avLst/>
          </a:prstGeom>
          <a:noFill/>
          <a:extLst>
            <a:ext uri="{909E8E84-426E-40DD-AFC4-6F175D3DCCD1}">
              <a14:hiddenFill xmlns:a14="http://schemas.microsoft.com/office/drawing/2010/main">
                <a:solidFill>
                  <a:srgbClr val="FFFFFF"/>
                </a:solidFill>
              </a14:hiddenFill>
            </a:ext>
          </a:extLst>
        </p:spPr>
      </p:pic>
      <p:pic>
        <p:nvPicPr>
          <p:cNvPr id="1043" name="Picture 14">
            <a:extLst>
              <a:ext uri="{FF2B5EF4-FFF2-40B4-BE49-F238E27FC236}">
                <a16:creationId xmlns:a16="http://schemas.microsoft.com/office/drawing/2014/main" id="{7C5E75FB-92EA-8A11-C804-C7A63F8F2852}"/>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908449" y="6758575"/>
            <a:ext cx="429849" cy="750072"/>
          </a:xfrm>
          <a:prstGeom prst="rect">
            <a:avLst/>
          </a:prstGeom>
          <a:noFill/>
          <a:extLst>
            <a:ext uri="{909E8E84-426E-40DD-AFC4-6F175D3DCCD1}">
              <a14:hiddenFill xmlns:a14="http://schemas.microsoft.com/office/drawing/2010/main">
                <a:solidFill>
                  <a:srgbClr val="FFFFFF"/>
                </a:solidFill>
              </a14:hiddenFill>
            </a:ext>
          </a:extLst>
        </p:spPr>
      </p:pic>
      <p:pic>
        <p:nvPicPr>
          <p:cNvPr id="1045" name="Picture 16">
            <a:extLst>
              <a:ext uri="{FF2B5EF4-FFF2-40B4-BE49-F238E27FC236}">
                <a16:creationId xmlns:a16="http://schemas.microsoft.com/office/drawing/2014/main" id="{421D370F-C130-6446-76DC-A75C04476F29}"/>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5560107" y="6670682"/>
            <a:ext cx="455267" cy="794425"/>
          </a:xfrm>
          <a:prstGeom prst="rect">
            <a:avLst/>
          </a:prstGeom>
          <a:noFill/>
          <a:extLst>
            <a:ext uri="{909E8E84-426E-40DD-AFC4-6F175D3DCCD1}">
              <a14:hiddenFill xmlns:a14="http://schemas.microsoft.com/office/drawing/2010/main">
                <a:solidFill>
                  <a:srgbClr val="FFFFFF"/>
                </a:solidFill>
              </a14:hiddenFill>
            </a:ext>
          </a:extLst>
        </p:spPr>
      </p:pic>
      <p:sp>
        <p:nvSpPr>
          <p:cNvPr id="1046" name="四角形: 角を丸くする 1045">
            <a:extLst>
              <a:ext uri="{FF2B5EF4-FFF2-40B4-BE49-F238E27FC236}">
                <a16:creationId xmlns:a16="http://schemas.microsoft.com/office/drawing/2014/main" id="{D0AA48AB-964E-DC5E-38F5-0EF1AB8E35B4}"/>
              </a:ext>
            </a:extLst>
          </p:cNvPr>
          <p:cNvSpPr/>
          <p:nvPr/>
        </p:nvSpPr>
        <p:spPr>
          <a:xfrm>
            <a:off x="418384" y="9200094"/>
            <a:ext cx="567431" cy="208303"/>
          </a:xfrm>
          <a:prstGeom prst="roundRect">
            <a:avLst/>
          </a:prstGeom>
          <a:solidFill>
            <a:srgbClr val="E7F0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日 程</a:t>
            </a:r>
          </a:p>
        </p:txBody>
      </p:sp>
      <p:sp>
        <p:nvSpPr>
          <p:cNvPr id="1047" name="楕円 1046">
            <a:extLst>
              <a:ext uri="{FF2B5EF4-FFF2-40B4-BE49-F238E27FC236}">
                <a16:creationId xmlns:a16="http://schemas.microsoft.com/office/drawing/2014/main" id="{A2401B70-9BBF-6FE7-D607-06F31629BACF}"/>
              </a:ext>
            </a:extLst>
          </p:cNvPr>
          <p:cNvSpPr/>
          <p:nvPr/>
        </p:nvSpPr>
        <p:spPr>
          <a:xfrm>
            <a:off x="978062" y="8734221"/>
            <a:ext cx="1826297" cy="360937"/>
          </a:xfrm>
          <a:prstGeom prst="ellipse">
            <a:avLst/>
          </a:prstGeom>
          <a:solidFill>
            <a:srgbClr val="E7F0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制 作 会</a:t>
            </a:r>
          </a:p>
        </p:txBody>
      </p:sp>
      <p:sp>
        <p:nvSpPr>
          <p:cNvPr id="1048" name="テキスト ボックス 1047">
            <a:extLst>
              <a:ext uri="{FF2B5EF4-FFF2-40B4-BE49-F238E27FC236}">
                <a16:creationId xmlns:a16="http://schemas.microsoft.com/office/drawing/2014/main" id="{52A1943F-5482-16FC-334B-D4F9EAAD0927}"/>
              </a:ext>
            </a:extLst>
          </p:cNvPr>
          <p:cNvSpPr txBox="1"/>
          <p:nvPr/>
        </p:nvSpPr>
        <p:spPr>
          <a:xfrm>
            <a:off x="936335" y="9174998"/>
            <a:ext cx="2746351" cy="276999"/>
          </a:xfrm>
          <a:prstGeom prst="rect">
            <a:avLst/>
          </a:prstGeom>
          <a:noFill/>
        </p:spPr>
        <p:txBody>
          <a:bodyPr wrap="square" rtlCol="0">
            <a:spAutoFit/>
          </a:bodyPr>
          <a:lstStyle/>
          <a:p>
            <a:r>
              <a:rPr kumimoji="1" lang="en-US" altLang="ja-JP" sz="1200" b="1" dirty="0">
                <a:latin typeface="メイリオ" panose="020B0604030504040204" pitchFamily="50" charset="-128"/>
                <a:ea typeface="メイリオ" panose="020B0604030504040204" pitchFamily="50" charset="-128"/>
              </a:rPr>
              <a:t>11</a:t>
            </a:r>
            <a:r>
              <a:rPr kumimoji="1" lang="ja-JP" altLang="en-US" sz="1200" b="1" dirty="0">
                <a:latin typeface="メイリオ" panose="020B0604030504040204" pitchFamily="50" charset="-128"/>
                <a:ea typeface="メイリオ" panose="020B0604030504040204" pitchFamily="50" charset="-128"/>
              </a:rPr>
              <a:t>月</a:t>
            </a:r>
            <a:r>
              <a:rPr kumimoji="1" lang="en-US" altLang="ja-JP" sz="1200" b="1" dirty="0">
                <a:latin typeface="メイリオ" panose="020B0604030504040204" pitchFamily="50" charset="-128"/>
                <a:ea typeface="メイリオ" panose="020B0604030504040204" pitchFamily="50" charset="-128"/>
              </a:rPr>
              <a:t>19</a:t>
            </a:r>
            <a:r>
              <a:rPr kumimoji="1" lang="ja-JP" altLang="en-US" sz="1200" b="1" dirty="0">
                <a:latin typeface="メイリオ" panose="020B0604030504040204" pitchFamily="50" charset="-128"/>
                <a:ea typeface="メイリオ" panose="020B0604030504040204" pitchFamily="50" charset="-128"/>
              </a:rPr>
              <a:t>日</a:t>
            </a:r>
            <a:r>
              <a:rPr kumimoji="1" lang="en-US" altLang="ja-JP" sz="1200" b="1" dirty="0">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火</a:t>
            </a:r>
            <a:r>
              <a:rPr kumimoji="1" lang="en-US" altLang="ja-JP" sz="1200" b="1" dirty="0">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　</a:t>
            </a:r>
            <a:r>
              <a:rPr kumimoji="1" lang="en-US" altLang="ja-JP" sz="1200" b="1" dirty="0">
                <a:latin typeface="メイリオ" panose="020B0604030504040204" pitchFamily="50" charset="-128"/>
                <a:ea typeface="メイリオ" panose="020B0604030504040204" pitchFamily="50" charset="-128"/>
              </a:rPr>
              <a:t>14</a:t>
            </a:r>
            <a:r>
              <a:rPr kumimoji="1" lang="ja-JP" altLang="en-US" sz="1200" b="1" dirty="0">
                <a:latin typeface="メイリオ" panose="020B0604030504040204" pitchFamily="50" charset="-128"/>
                <a:ea typeface="メイリオ" panose="020B0604030504040204" pitchFamily="50" charset="-128"/>
              </a:rPr>
              <a:t>：</a:t>
            </a:r>
            <a:r>
              <a:rPr kumimoji="1" lang="en-US" altLang="ja-JP" sz="1200" b="1" dirty="0">
                <a:latin typeface="メイリオ" panose="020B0604030504040204" pitchFamily="50" charset="-128"/>
                <a:ea typeface="メイリオ" panose="020B0604030504040204" pitchFamily="50" charset="-128"/>
              </a:rPr>
              <a:t>00</a:t>
            </a:r>
            <a:r>
              <a:rPr kumimoji="1" lang="ja-JP" altLang="en-US" sz="1200" b="1" dirty="0">
                <a:latin typeface="メイリオ" panose="020B0604030504040204" pitchFamily="50" charset="-128"/>
                <a:ea typeface="メイリオ" panose="020B0604030504040204" pitchFamily="50" charset="-128"/>
              </a:rPr>
              <a:t>～</a:t>
            </a:r>
            <a:r>
              <a:rPr kumimoji="1" lang="en-US" altLang="ja-JP" sz="1200" b="1" dirty="0">
                <a:latin typeface="メイリオ" panose="020B0604030504040204" pitchFamily="50" charset="-128"/>
                <a:ea typeface="メイリオ" panose="020B0604030504040204" pitchFamily="50" charset="-128"/>
              </a:rPr>
              <a:t>15</a:t>
            </a:r>
            <a:r>
              <a:rPr kumimoji="1" lang="ja-JP" altLang="en-US" sz="1200" b="1" dirty="0">
                <a:latin typeface="メイリオ" panose="020B0604030504040204" pitchFamily="50" charset="-128"/>
                <a:ea typeface="メイリオ" panose="020B0604030504040204" pitchFamily="50" charset="-128"/>
              </a:rPr>
              <a:t>：</a:t>
            </a:r>
            <a:r>
              <a:rPr kumimoji="1" lang="en-US" altLang="ja-JP" sz="1200" b="1" dirty="0">
                <a:latin typeface="メイリオ" panose="020B0604030504040204" pitchFamily="50" charset="-128"/>
                <a:ea typeface="メイリオ" panose="020B0604030504040204" pitchFamily="50" charset="-128"/>
              </a:rPr>
              <a:t>30</a:t>
            </a:r>
            <a:endParaRPr kumimoji="1" lang="ja-JP" altLang="en-US" sz="1200" b="1" dirty="0">
              <a:latin typeface="メイリオ" panose="020B0604030504040204" pitchFamily="50" charset="-128"/>
              <a:ea typeface="メイリオ" panose="020B0604030504040204" pitchFamily="50" charset="-128"/>
            </a:endParaRPr>
          </a:p>
        </p:txBody>
      </p:sp>
      <p:sp>
        <p:nvSpPr>
          <p:cNvPr id="1049" name="四角形: 角を丸くする 1048">
            <a:extLst>
              <a:ext uri="{FF2B5EF4-FFF2-40B4-BE49-F238E27FC236}">
                <a16:creationId xmlns:a16="http://schemas.microsoft.com/office/drawing/2014/main" id="{65C67A20-64AB-526C-049F-45BB1D289892}"/>
              </a:ext>
            </a:extLst>
          </p:cNvPr>
          <p:cNvSpPr/>
          <p:nvPr/>
        </p:nvSpPr>
        <p:spPr>
          <a:xfrm>
            <a:off x="418384" y="9562044"/>
            <a:ext cx="567431" cy="208303"/>
          </a:xfrm>
          <a:prstGeom prst="roundRect">
            <a:avLst/>
          </a:prstGeom>
          <a:solidFill>
            <a:srgbClr val="E7F0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b="1" dirty="0">
                <a:solidFill>
                  <a:schemeClr val="tx1"/>
                </a:solidFill>
                <a:latin typeface="メイリオ" panose="020B0604030504040204" pitchFamily="50" charset="-128"/>
                <a:ea typeface="メイリオ" panose="020B0604030504040204" pitchFamily="50" charset="-128"/>
              </a:rPr>
              <a:t>会 場</a:t>
            </a:r>
            <a:endParaRPr kumimoji="1" lang="ja-JP" altLang="en-US" sz="1200" b="1" dirty="0">
              <a:solidFill>
                <a:schemeClr val="tx1"/>
              </a:solidFill>
              <a:latin typeface="メイリオ" panose="020B0604030504040204" pitchFamily="50" charset="-128"/>
              <a:ea typeface="メイリオ" panose="020B0604030504040204" pitchFamily="50" charset="-128"/>
            </a:endParaRPr>
          </a:p>
        </p:txBody>
      </p:sp>
      <p:sp>
        <p:nvSpPr>
          <p:cNvPr id="1051" name="テキスト ボックス 1050">
            <a:extLst>
              <a:ext uri="{FF2B5EF4-FFF2-40B4-BE49-F238E27FC236}">
                <a16:creationId xmlns:a16="http://schemas.microsoft.com/office/drawing/2014/main" id="{B8C8F340-65C9-7F00-A016-D2B2482417AB}"/>
              </a:ext>
            </a:extLst>
          </p:cNvPr>
          <p:cNvSpPr txBox="1"/>
          <p:nvPr/>
        </p:nvSpPr>
        <p:spPr>
          <a:xfrm>
            <a:off x="4517735" y="9394073"/>
            <a:ext cx="2746351" cy="461665"/>
          </a:xfrm>
          <a:prstGeom prst="rect">
            <a:avLst/>
          </a:prstGeom>
          <a:noFill/>
        </p:spPr>
        <p:txBody>
          <a:bodyPr wrap="square" rtlCol="0">
            <a:spAutoFit/>
          </a:bodyPr>
          <a:lstStyle/>
          <a:p>
            <a:r>
              <a:rPr lang="ja-JP" altLang="en-US" sz="1000" b="1" dirty="0">
                <a:latin typeface="メイリオ" panose="020B0604030504040204" pitchFamily="50" charset="-128"/>
                <a:ea typeface="メイリオ" panose="020B0604030504040204" pitchFamily="50" charset="-128"/>
              </a:rPr>
              <a:t>学校法人バプテスト学園 </a:t>
            </a:r>
            <a:r>
              <a:rPr lang="ja-JP" altLang="en-US" sz="1200" b="1" dirty="0">
                <a:latin typeface="メイリオ" panose="020B0604030504040204" pitchFamily="50" charset="-128"/>
                <a:ea typeface="メイリオ" panose="020B0604030504040204" pitchFamily="50" charset="-128"/>
              </a:rPr>
              <a:t>ひかり幼稚園</a:t>
            </a:r>
            <a:endParaRPr lang="en-US" altLang="ja-JP" sz="1200" b="1" dirty="0">
              <a:latin typeface="メイリオ" panose="020B0604030504040204" pitchFamily="50" charset="-128"/>
              <a:ea typeface="メイリオ" panose="020B0604030504040204" pitchFamily="50" charset="-128"/>
            </a:endParaRPr>
          </a:p>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南</a:t>
            </a:r>
            <a:r>
              <a:rPr kumimoji="1" lang="en-US" altLang="ja-JP" sz="1100" dirty="0">
                <a:latin typeface="メイリオ" panose="020B0604030504040204" pitchFamily="50" charset="-128"/>
                <a:ea typeface="メイリオ" panose="020B0604030504040204" pitchFamily="50" charset="-128"/>
              </a:rPr>
              <a:t>21</a:t>
            </a:r>
            <a:r>
              <a:rPr kumimoji="1" lang="ja-JP" altLang="en-US" sz="1100" dirty="0">
                <a:latin typeface="メイリオ" panose="020B0604030504040204" pitchFamily="50" charset="-128"/>
                <a:ea typeface="メイリオ" panose="020B0604030504040204" pitchFamily="50" charset="-128"/>
              </a:rPr>
              <a:t>条西</a:t>
            </a:r>
            <a:r>
              <a:rPr kumimoji="1" lang="en-US" altLang="ja-JP" sz="1100" dirty="0">
                <a:latin typeface="メイリオ" panose="020B0604030504040204" pitchFamily="50" charset="-128"/>
                <a:ea typeface="メイリオ" panose="020B0604030504040204" pitchFamily="50" charset="-128"/>
              </a:rPr>
              <a:t>14</a:t>
            </a:r>
            <a:r>
              <a:rPr kumimoji="1" lang="ja-JP" altLang="en-US" sz="1100" dirty="0">
                <a:latin typeface="メイリオ" panose="020B0604030504040204" pitchFamily="50" charset="-128"/>
                <a:ea typeface="メイリオ" panose="020B0604030504040204" pitchFamily="50" charset="-128"/>
              </a:rPr>
              <a:t>丁目</a:t>
            </a:r>
            <a:r>
              <a:rPr kumimoji="1" lang="en-US" altLang="ja-JP" sz="1100" dirty="0">
                <a:latin typeface="メイリオ" panose="020B0604030504040204" pitchFamily="50" charset="-128"/>
                <a:ea typeface="メイリオ" panose="020B0604030504040204" pitchFamily="50" charset="-128"/>
              </a:rPr>
              <a:t>3-10)</a:t>
            </a:r>
            <a:endParaRPr kumimoji="1" lang="ja-JP" altLang="en-US" sz="1100" dirty="0">
              <a:latin typeface="メイリオ" panose="020B0604030504040204" pitchFamily="50" charset="-128"/>
              <a:ea typeface="メイリオ" panose="020B0604030504040204" pitchFamily="50" charset="-128"/>
            </a:endParaRPr>
          </a:p>
        </p:txBody>
      </p:sp>
      <p:sp>
        <p:nvSpPr>
          <p:cNvPr id="1052" name="テキスト ボックス 1051">
            <a:extLst>
              <a:ext uri="{FF2B5EF4-FFF2-40B4-BE49-F238E27FC236}">
                <a16:creationId xmlns:a16="http://schemas.microsoft.com/office/drawing/2014/main" id="{D91918CF-4631-004C-228B-FF3F376CC1F3}"/>
              </a:ext>
            </a:extLst>
          </p:cNvPr>
          <p:cNvSpPr txBox="1"/>
          <p:nvPr/>
        </p:nvSpPr>
        <p:spPr>
          <a:xfrm>
            <a:off x="955385" y="9479798"/>
            <a:ext cx="2746351" cy="461665"/>
          </a:xfrm>
          <a:prstGeom prst="rect">
            <a:avLst/>
          </a:prstGeom>
          <a:noFill/>
        </p:spPr>
        <p:txBody>
          <a:bodyPr wrap="square" rtlCol="0">
            <a:spAutoFit/>
          </a:bodyPr>
          <a:lstStyle/>
          <a:p>
            <a:r>
              <a:rPr lang="ja-JP" altLang="en-US" sz="1200" b="1" dirty="0">
                <a:latin typeface="メイリオ" panose="020B0604030504040204" pitchFamily="50" charset="-128"/>
                <a:ea typeface="メイリオ" panose="020B0604030504040204" pitchFamily="50" charset="-128"/>
              </a:rPr>
              <a:t>札幌バプテスト教会</a:t>
            </a:r>
            <a:endParaRPr lang="en-US" altLang="ja-JP" sz="1200" b="1" dirty="0">
              <a:latin typeface="メイリオ" panose="020B0604030504040204" pitchFamily="50" charset="-128"/>
              <a:ea typeface="メイリオ" panose="020B0604030504040204" pitchFamily="50" charset="-128"/>
            </a:endParaRPr>
          </a:p>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南</a:t>
            </a:r>
            <a:r>
              <a:rPr lang="en-US" altLang="ja-JP" sz="1100" dirty="0">
                <a:latin typeface="メイリオ" panose="020B0604030504040204" pitchFamily="50" charset="-128"/>
                <a:ea typeface="メイリオ" panose="020B0604030504040204" pitchFamily="50" charset="-128"/>
              </a:rPr>
              <a:t>22</a:t>
            </a:r>
            <a:r>
              <a:rPr lang="ja-JP" altLang="en-US" sz="1100" dirty="0">
                <a:latin typeface="メイリオ" panose="020B0604030504040204" pitchFamily="50" charset="-128"/>
                <a:ea typeface="メイリオ" panose="020B0604030504040204" pitchFamily="50" charset="-128"/>
              </a:rPr>
              <a:t>条西</a:t>
            </a:r>
            <a:r>
              <a:rPr lang="en-US" altLang="ja-JP" sz="1100" dirty="0">
                <a:latin typeface="メイリオ" panose="020B0604030504040204" pitchFamily="50" charset="-128"/>
                <a:ea typeface="メイリオ" panose="020B0604030504040204" pitchFamily="50" charset="-128"/>
              </a:rPr>
              <a:t>14</a:t>
            </a:r>
            <a:r>
              <a:rPr lang="ja-JP" altLang="en-US" sz="1100" dirty="0">
                <a:latin typeface="メイリオ" panose="020B0604030504040204" pitchFamily="50" charset="-128"/>
                <a:ea typeface="メイリオ" panose="020B0604030504040204" pitchFamily="50" charset="-128"/>
              </a:rPr>
              <a:t>丁目</a:t>
            </a:r>
            <a:r>
              <a:rPr lang="en-US" altLang="ja-JP" sz="1100" dirty="0">
                <a:latin typeface="メイリオ" panose="020B0604030504040204" pitchFamily="50" charset="-128"/>
                <a:ea typeface="メイリオ" panose="020B0604030504040204" pitchFamily="50" charset="-128"/>
              </a:rPr>
              <a:t>1-28)</a:t>
            </a:r>
          </a:p>
        </p:txBody>
      </p:sp>
      <p:sp>
        <p:nvSpPr>
          <p:cNvPr id="1053" name="テキスト ボックス 1052">
            <a:extLst>
              <a:ext uri="{FF2B5EF4-FFF2-40B4-BE49-F238E27FC236}">
                <a16:creationId xmlns:a16="http://schemas.microsoft.com/office/drawing/2014/main" id="{8A653940-152B-D1B9-D808-E4BB48ABD72F}"/>
              </a:ext>
            </a:extLst>
          </p:cNvPr>
          <p:cNvSpPr txBox="1"/>
          <p:nvPr/>
        </p:nvSpPr>
        <p:spPr>
          <a:xfrm>
            <a:off x="4479635" y="9108323"/>
            <a:ext cx="2746351" cy="276999"/>
          </a:xfrm>
          <a:prstGeom prst="rect">
            <a:avLst/>
          </a:prstGeom>
          <a:noFill/>
        </p:spPr>
        <p:txBody>
          <a:bodyPr wrap="square" rtlCol="0">
            <a:spAutoFit/>
          </a:bodyPr>
          <a:lstStyle/>
          <a:p>
            <a:r>
              <a:rPr kumimoji="1" lang="en-US" altLang="ja-JP" sz="1200" b="1" dirty="0">
                <a:latin typeface="メイリオ" panose="020B0604030504040204" pitchFamily="50" charset="-128"/>
                <a:ea typeface="メイリオ" panose="020B0604030504040204" pitchFamily="50" charset="-128"/>
              </a:rPr>
              <a:t>11</a:t>
            </a:r>
            <a:r>
              <a:rPr kumimoji="1" lang="ja-JP" altLang="en-US" sz="1200" b="1" dirty="0">
                <a:latin typeface="メイリオ" panose="020B0604030504040204" pitchFamily="50" charset="-128"/>
                <a:ea typeface="メイリオ" panose="020B0604030504040204" pitchFamily="50" charset="-128"/>
              </a:rPr>
              <a:t>月</a:t>
            </a:r>
            <a:r>
              <a:rPr kumimoji="1" lang="en-US" altLang="ja-JP" sz="1200" b="1" dirty="0">
                <a:latin typeface="メイリオ" panose="020B0604030504040204" pitchFamily="50" charset="-128"/>
                <a:ea typeface="メイリオ" panose="020B0604030504040204" pitchFamily="50" charset="-128"/>
              </a:rPr>
              <a:t>29</a:t>
            </a:r>
            <a:r>
              <a:rPr kumimoji="1" lang="ja-JP" altLang="en-US" sz="1200" b="1" dirty="0">
                <a:latin typeface="メイリオ" panose="020B0604030504040204" pitchFamily="50" charset="-128"/>
                <a:ea typeface="メイリオ" panose="020B0604030504040204" pitchFamily="50" charset="-128"/>
              </a:rPr>
              <a:t>日</a:t>
            </a:r>
            <a:r>
              <a:rPr kumimoji="1" lang="en-US" altLang="ja-JP" sz="1200" b="1" dirty="0">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金</a:t>
            </a:r>
            <a:r>
              <a:rPr kumimoji="1" lang="en-US" altLang="ja-JP" sz="1200" b="1" dirty="0">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　</a:t>
            </a:r>
            <a:r>
              <a:rPr kumimoji="1" lang="en-US" altLang="ja-JP" sz="1200" b="1" dirty="0">
                <a:latin typeface="メイリオ" panose="020B0604030504040204" pitchFamily="50" charset="-128"/>
                <a:ea typeface="メイリオ" panose="020B0604030504040204" pitchFamily="50" charset="-128"/>
              </a:rPr>
              <a:t>10</a:t>
            </a:r>
            <a:r>
              <a:rPr kumimoji="1" lang="ja-JP" altLang="en-US" sz="1200" b="1" dirty="0">
                <a:latin typeface="メイリオ" panose="020B0604030504040204" pitchFamily="50" charset="-128"/>
                <a:ea typeface="メイリオ" panose="020B0604030504040204" pitchFamily="50" charset="-128"/>
              </a:rPr>
              <a:t>：</a:t>
            </a:r>
            <a:r>
              <a:rPr kumimoji="1" lang="en-US" altLang="ja-JP" sz="1200" b="1" dirty="0">
                <a:latin typeface="メイリオ" panose="020B0604030504040204" pitchFamily="50" charset="-128"/>
                <a:ea typeface="メイリオ" panose="020B0604030504040204" pitchFamily="50" charset="-128"/>
              </a:rPr>
              <a:t>00</a:t>
            </a:r>
            <a:r>
              <a:rPr kumimoji="1" lang="ja-JP" altLang="en-US" sz="1200" b="1" dirty="0">
                <a:latin typeface="メイリオ" panose="020B0604030504040204" pitchFamily="50" charset="-128"/>
                <a:ea typeface="メイリオ" panose="020B0604030504040204" pitchFamily="50" charset="-128"/>
              </a:rPr>
              <a:t>～</a:t>
            </a:r>
            <a:r>
              <a:rPr kumimoji="1" lang="en-US" altLang="ja-JP" sz="1200" b="1" dirty="0">
                <a:latin typeface="メイリオ" panose="020B0604030504040204" pitchFamily="50" charset="-128"/>
                <a:ea typeface="メイリオ" panose="020B0604030504040204" pitchFamily="50" charset="-128"/>
              </a:rPr>
              <a:t>11</a:t>
            </a:r>
            <a:r>
              <a:rPr kumimoji="1" lang="ja-JP" altLang="en-US" sz="1200" b="1" dirty="0">
                <a:latin typeface="メイリオ" panose="020B0604030504040204" pitchFamily="50" charset="-128"/>
                <a:ea typeface="メイリオ" panose="020B0604030504040204" pitchFamily="50" charset="-128"/>
              </a:rPr>
              <a:t>：</a:t>
            </a:r>
            <a:r>
              <a:rPr lang="en-US" altLang="ja-JP" sz="1200" b="1" dirty="0">
                <a:latin typeface="メイリオ" panose="020B0604030504040204" pitchFamily="50" charset="-128"/>
                <a:ea typeface="メイリオ" panose="020B0604030504040204" pitchFamily="50" charset="-128"/>
              </a:rPr>
              <a:t>00</a:t>
            </a:r>
            <a:r>
              <a:rPr kumimoji="1" lang="en-US" altLang="ja-JP" sz="1200" b="1" dirty="0">
                <a:latin typeface="メイリオ" panose="020B0604030504040204" pitchFamily="50" charset="-128"/>
                <a:ea typeface="メイリオ" panose="020B0604030504040204" pitchFamily="50" charset="-128"/>
              </a:rPr>
              <a:t>                  </a:t>
            </a:r>
            <a:endParaRPr kumimoji="1" lang="ja-JP" altLang="en-US" sz="1200" b="1" dirty="0">
              <a:latin typeface="メイリオ" panose="020B0604030504040204" pitchFamily="50" charset="-128"/>
              <a:ea typeface="メイリオ" panose="020B0604030504040204" pitchFamily="50" charset="-128"/>
            </a:endParaRPr>
          </a:p>
        </p:txBody>
      </p:sp>
      <p:sp>
        <p:nvSpPr>
          <p:cNvPr id="1054" name="テキスト ボックス 1053">
            <a:extLst>
              <a:ext uri="{FF2B5EF4-FFF2-40B4-BE49-F238E27FC236}">
                <a16:creationId xmlns:a16="http://schemas.microsoft.com/office/drawing/2014/main" id="{E7DD5C74-1E80-8B27-4EC8-9303EADC1F81}"/>
              </a:ext>
            </a:extLst>
          </p:cNvPr>
          <p:cNvSpPr txBox="1"/>
          <p:nvPr/>
        </p:nvSpPr>
        <p:spPr>
          <a:xfrm>
            <a:off x="955385" y="9879848"/>
            <a:ext cx="2746351" cy="461665"/>
          </a:xfrm>
          <a:prstGeom prst="rect">
            <a:avLst/>
          </a:prstGeom>
          <a:noFill/>
        </p:spPr>
        <p:txBody>
          <a:bodyPr wrap="square" rtlCol="0">
            <a:spAutoFit/>
          </a:bodyPr>
          <a:lstStyle/>
          <a:p>
            <a:r>
              <a:rPr kumimoji="1" lang="ja-JP" altLang="en-US" sz="1200" b="1" dirty="0">
                <a:latin typeface="メイリオ" panose="020B0604030504040204" pitchFamily="50" charset="-128"/>
                <a:ea typeface="メイリオ" panose="020B0604030504040204" pitchFamily="50" charset="-128"/>
              </a:rPr>
              <a:t>ツリーに飾るオーナメントの制作</a:t>
            </a:r>
            <a:endParaRPr kumimoji="1" lang="en-US" altLang="ja-JP" sz="1200" b="1" dirty="0">
              <a:latin typeface="メイリオ" panose="020B0604030504040204" pitchFamily="50" charset="-128"/>
              <a:ea typeface="メイリオ" panose="020B0604030504040204" pitchFamily="50" charset="-128"/>
            </a:endParaRPr>
          </a:p>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難しい作業はありません♪</a:t>
            </a:r>
            <a:r>
              <a:rPr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55" name="四角形: 角を丸くする 1054">
            <a:extLst>
              <a:ext uri="{FF2B5EF4-FFF2-40B4-BE49-F238E27FC236}">
                <a16:creationId xmlns:a16="http://schemas.microsoft.com/office/drawing/2014/main" id="{60A71CD9-AADA-D27C-8F61-55F65A52DCFE}"/>
              </a:ext>
            </a:extLst>
          </p:cNvPr>
          <p:cNvSpPr/>
          <p:nvPr/>
        </p:nvSpPr>
        <p:spPr>
          <a:xfrm>
            <a:off x="3980734" y="9466794"/>
            <a:ext cx="567431" cy="208303"/>
          </a:xfrm>
          <a:prstGeom prst="roundRect">
            <a:avLst/>
          </a:prstGeom>
          <a:solidFill>
            <a:srgbClr val="E7F0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b="1" dirty="0">
                <a:solidFill>
                  <a:schemeClr val="tx1"/>
                </a:solidFill>
                <a:latin typeface="メイリオ" panose="020B0604030504040204" pitchFamily="50" charset="-128"/>
                <a:ea typeface="メイリオ" panose="020B0604030504040204" pitchFamily="50" charset="-128"/>
              </a:rPr>
              <a:t>会 場</a:t>
            </a:r>
            <a:endParaRPr kumimoji="1" lang="ja-JP" altLang="en-US" sz="1200" b="1" dirty="0">
              <a:solidFill>
                <a:schemeClr val="tx1"/>
              </a:solidFill>
              <a:latin typeface="メイリオ" panose="020B0604030504040204" pitchFamily="50" charset="-128"/>
              <a:ea typeface="メイリオ" panose="020B0604030504040204" pitchFamily="50" charset="-128"/>
            </a:endParaRPr>
          </a:p>
        </p:txBody>
      </p:sp>
      <p:sp>
        <p:nvSpPr>
          <p:cNvPr id="2081" name="四角形: 角を丸くする 2080">
            <a:extLst>
              <a:ext uri="{FF2B5EF4-FFF2-40B4-BE49-F238E27FC236}">
                <a16:creationId xmlns:a16="http://schemas.microsoft.com/office/drawing/2014/main" id="{365406A7-10A8-7464-0E67-643042A661E1}"/>
              </a:ext>
            </a:extLst>
          </p:cNvPr>
          <p:cNvSpPr/>
          <p:nvPr/>
        </p:nvSpPr>
        <p:spPr>
          <a:xfrm>
            <a:off x="3961684" y="9123894"/>
            <a:ext cx="567431" cy="208303"/>
          </a:xfrm>
          <a:prstGeom prst="roundRect">
            <a:avLst/>
          </a:prstGeom>
          <a:solidFill>
            <a:srgbClr val="E7F0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日 程</a:t>
            </a:r>
          </a:p>
        </p:txBody>
      </p:sp>
      <p:sp>
        <p:nvSpPr>
          <p:cNvPr id="2082" name="四角形: 角を丸くする 2081">
            <a:extLst>
              <a:ext uri="{FF2B5EF4-FFF2-40B4-BE49-F238E27FC236}">
                <a16:creationId xmlns:a16="http://schemas.microsoft.com/office/drawing/2014/main" id="{E7E7427C-7B70-4E6C-3450-88A9BC02BEA5}"/>
              </a:ext>
            </a:extLst>
          </p:cNvPr>
          <p:cNvSpPr/>
          <p:nvPr/>
        </p:nvSpPr>
        <p:spPr>
          <a:xfrm>
            <a:off x="418384" y="9914469"/>
            <a:ext cx="567431" cy="208303"/>
          </a:xfrm>
          <a:prstGeom prst="roundRect">
            <a:avLst/>
          </a:prstGeom>
          <a:solidFill>
            <a:srgbClr val="E7F0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b="1" dirty="0">
                <a:solidFill>
                  <a:schemeClr val="tx1"/>
                </a:solidFill>
                <a:latin typeface="メイリオ" panose="020B0604030504040204" pitchFamily="50" charset="-128"/>
                <a:ea typeface="メイリオ" panose="020B0604030504040204" pitchFamily="50" charset="-128"/>
              </a:rPr>
              <a:t>内 容</a:t>
            </a:r>
            <a:endParaRPr kumimoji="1" lang="ja-JP" altLang="en-US" sz="1200" b="1" dirty="0">
              <a:solidFill>
                <a:schemeClr val="tx1"/>
              </a:solidFill>
              <a:latin typeface="メイリオ" panose="020B0604030504040204" pitchFamily="50" charset="-128"/>
              <a:ea typeface="メイリオ" panose="020B0604030504040204" pitchFamily="50" charset="-128"/>
            </a:endParaRPr>
          </a:p>
        </p:txBody>
      </p:sp>
      <p:sp>
        <p:nvSpPr>
          <p:cNvPr id="2084" name="楕円 2083">
            <a:extLst>
              <a:ext uri="{FF2B5EF4-FFF2-40B4-BE49-F238E27FC236}">
                <a16:creationId xmlns:a16="http://schemas.microsoft.com/office/drawing/2014/main" id="{243B845B-8278-D314-BB10-39674E80DC3C}"/>
              </a:ext>
            </a:extLst>
          </p:cNvPr>
          <p:cNvSpPr/>
          <p:nvPr/>
        </p:nvSpPr>
        <p:spPr>
          <a:xfrm>
            <a:off x="5045237" y="8686525"/>
            <a:ext cx="1826297" cy="322908"/>
          </a:xfrm>
          <a:prstGeom prst="ellipse">
            <a:avLst/>
          </a:prstGeom>
          <a:solidFill>
            <a:srgbClr val="E7F0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装 飾・交 流 会</a:t>
            </a:r>
          </a:p>
        </p:txBody>
      </p:sp>
      <p:sp>
        <p:nvSpPr>
          <p:cNvPr id="2085" name="四角形: 角を丸くする 2084">
            <a:extLst>
              <a:ext uri="{FF2B5EF4-FFF2-40B4-BE49-F238E27FC236}">
                <a16:creationId xmlns:a16="http://schemas.microsoft.com/office/drawing/2014/main" id="{ABFF2BEB-0C33-C135-6110-35EF5E4512DF}"/>
              </a:ext>
            </a:extLst>
          </p:cNvPr>
          <p:cNvSpPr/>
          <p:nvPr/>
        </p:nvSpPr>
        <p:spPr>
          <a:xfrm>
            <a:off x="3980734" y="9809694"/>
            <a:ext cx="567431" cy="208303"/>
          </a:xfrm>
          <a:prstGeom prst="roundRect">
            <a:avLst/>
          </a:prstGeom>
          <a:solidFill>
            <a:srgbClr val="E7F0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b="1" dirty="0">
                <a:solidFill>
                  <a:schemeClr val="tx1"/>
                </a:solidFill>
                <a:latin typeface="メイリオ" panose="020B0604030504040204" pitchFamily="50" charset="-128"/>
                <a:ea typeface="メイリオ" panose="020B0604030504040204" pitchFamily="50" charset="-128"/>
              </a:rPr>
              <a:t>内 容</a:t>
            </a:r>
            <a:endParaRPr kumimoji="1" lang="ja-JP" altLang="en-US" sz="1200" b="1" dirty="0">
              <a:solidFill>
                <a:schemeClr val="tx1"/>
              </a:solidFill>
              <a:latin typeface="メイリオ" panose="020B0604030504040204" pitchFamily="50" charset="-128"/>
              <a:ea typeface="メイリオ" panose="020B0604030504040204" pitchFamily="50" charset="-128"/>
            </a:endParaRPr>
          </a:p>
        </p:txBody>
      </p:sp>
      <p:sp>
        <p:nvSpPr>
          <p:cNvPr id="2086" name="テキスト ボックス 2085">
            <a:extLst>
              <a:ext uri="{FF2B5EF4-FFF2-40B4-BE49-F238E27FC236}">
                <a16:creationId xmlns:a16="http://schemas.microsoft.com/office/drawing/2014/main" id="{81A073ED-5ACC-4A71-5AAA-1FE9A4EB51CE}"/>
              </a:ext>
            </a:extLst>
          </p:cNvPr>
          <p:cNvSpPr txBox="1"/>
          <p:nvPr/>
        </p:nvSpPr>
        <p:spPr>
          <a:xfrm>
            <a:off x="4498685" y="9784598"/>
            <a:ext cx="3090885" cy="276999"/>
          </a:xfrm>
          <a:prstGeom prst="rect">
            <a:avLst/>
          </a:prstGeom>
          <a:noFill/>
        </p:spPr>
        <p:txBody>
          <a:bodyPr wrap="square" rtlCol="0">
            <a:spAutoFit/>
          </a:bodyPr>
          <a:lstStyle/>
          <a:p>
            <a:r>
              <a:rPr kumimoji="1" lang="ja-JP" altLang="en-US" sz="1200" b="1" dirty="0">
                <a:latin typeface="メイリオ" panose="020B0604030504040204" pitchFamily="50" charset="-128"/>
                <a:ea typeface="メイリオ" panose="020B0604030504040204" pitchFamily="50" charset="-128"/>
              </a:rPr>
              <a:t>園児のみなさんとオーナメント制作・装飾</a:t>
            </a:r>
            <a:endParaRPr kumimoji="1" lang="en-US" altLang="ja-JP" sz="1200" b="1" dirty="0">
              <a:latin typeface="メイリオ" panose="020B0604030504040204" pitchFamily="50" charset="-128"/>
              <a:ea typeface="メイリオ" panose="020B0604030504040204" pitchFamily="50" charset="-128"/>
            </a:endParaRPr>
          </a:p>
        </p:txBody>
      </p:sp>
      <p:sp>
        <p:nvSpPr>
          <p:cNvPr id="2087" name="テキスト ボックス 2086">
            <a:extLst>
              <a:ext uri="{FF2B5EF4-FFF2-40B4-BE49-F238E27FC236}">
                <a16:creationId xmlns:a16="http://schemas.microsoft.com/office/drawing/2014/main" id="{22AA1E3F-4FA4-9F72-C054-544CD3A2585F}"/>
              </a:ext>
            </a:extLst>
          </p:cNvPr>
          <p:cNvSpPr txBox="1"/>
          <p:nvPr/>
        </p:nvSpPr>
        <p:spPr>
          <a:xfrm>
            <a:off x="289587" y="8130381"/>
            <a:ext cx="7055428" cy="600164"/>
          </a:xfrm>
          <a:prstGeom prst="rect">
            <a:avLst/>
          </a:prstGeom>
          <a:noFill/>
        </p:spPr>
        <p:txBody>
          <a:bodyPr wrap="square" rtlCol="0">
            <a:spAutoFit/>
          </a:bodyPr>
          <a:lstStyle/>
          <a:p>
            <a:r>
              <a:rPr kumimoji="1" lang="ja-JP" altLang="en-US" sz="1100" b="1" dirty="0">
                <a:latin typeface="Meiryo UI" panose="020B0604030504040204" pitchFamily="50" charset="-128"/>
                <a:ea typeface="Meiryo UI" panose="020B0604030504040204" pitchFamily="50" charset="-128"/>
              </a:rPr>
              <a:t>あっという間にクリスマスの季節が近づいてきました。　今年は園児のみなさんと一緒にクリスマスの準備をしてみませんか？　まずは大人の方で制作会を開催します。　翌週は、園児のみなさんと制作の仕上げをしていただき、ひかり幼稚園の立派なクリスマスツリーに装飾する予定です♪　両日・片方のみの参加も</a:t>
            </a:r>
            <a:r>
              <a:rPr kumimoji="1" lang="en-US" altLang="ja-JP" sz="1100" b="1" dirty="0">
                <a:latin typeface="Meiryo UI" panose="020B0604030504040204" pitchFamily="50" charset="-128"/>
                <a:ea typeface="Meiryo UI" panose="020B0604030504040204" pitchFamily="50" charset="-128"/>
              </a:rPr>
              <a:t>OK</a:t>
            </a:r>
            <a:r>
              <a:rPr kumimoji="1" lang="ja-JP" altLang="en-US" sz="1100" b="1" dirty="0">
                <a:latin typeface="Meiryo UI" panose="020B0604030504040204" pitchFamily="50" charset="-128"/>
                <a:ea typeface="Meiryo UI" panose="020B0604030504040204" pitchFamily="50" charset="-128"/>
              </a:rPr>
              <a:t>です☻　　</a:t>
            </a:r>
            <a:endParaRPr kumimoji="1" lang="en-US" altLang="ja-JP" sz="1100" b="1" dirty="0">
              <a:latin typeface="Meiryo UI" panose="020B0604030504040204" pitchFamily="50" charset="-128"/>
              <a:ea typeface="Meiryo UI" panose="020B0604030504040204" pitchFamily="50" charset="-128"/>
            </a:endParaRPr>
          </a:p>
        </p:txBody>
      </p:sp>
      <p:sp>
        <p:nvSpPr>
          <p:cNvPr id="2088" name="楕円 2087">
            <a:extLst>
              <a:ext uri="{FF2B5EF4-FFF2-40B4-BE49-F238E27FC236}">
                <a16:creationId xmlns:a16="http://schemas.microsoft.com/office/drawing/2014/main" id="{84F0CC99-DD6A-B6C3-7E3D-D4B1FA7F96EC}"/>
              </a:ext>
            </a:extLst>
          </p:cNvPr>
          <p:cNvSpPr/>
          <p:nvPr/>
        </p:nvSpPr>
        <p:spPr>
          <a:xfrm>
            <a:off x="3683706" y="6842201"/>
            <a:ext cx="1706727" cy="502843"/>
          </a:xfrm>
          <a:prstGeom prst="ellipse">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latin typeface="メイリオ" panose="020B0604030504040204" pitchFamily="50" charset="-128"/>
                <a:ea typeface="メイリオ" panose="020B0604030504040204" pitchFamily="50" charset="-128"/>
              </a:rPr>
              <a:t>材料費・参加費無料です♪</a:t>
            </a:r>
          </a:p>
        </p:txBody>
      </p:sp>
      <p:sp>
        <p:nvSpPr>
          <p:cNvPr id="2089" name="二等辺三角形 2088">
            <a:extLst>
              <a:ext uri="{FF2B5EF4-FFF2-40B4-BE49-F238E27FC236}">
                <a16:creationId xmlns:a16="http://schemas.microsoft.com/office/drawing/2014/main" id="{BC212DEC-819F-2116-F810-E526DDD6AAC5}"/>
              </a:ext>
            </a:extLst>
          </p:cNvPr>
          <p:cNvSpPr/>
          <p:nvPr/>
        </p:nvSpPr>
        <p:spPr>
          <a:xfrm rot="12721579">
            <a:off x="3941877" y="7229301"/>
            <a:ext cx="247833" cy="224381"/>
          </a:xfrm>
          <a:prstGeom prst="triangle">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92" name="Picture 22">
            <a:extLst>
              <a:ext uri="{FF2B5EF4-FFF2-40B4-BE49-F238E27FC236}">
                <a16:creationId xmlns:a16="http://schemas.microsoft.com/office/drawing/2014/main" id="{36333E03-EE16-9F22-7203-117F94381AA4}"/>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6559551" y="8509479"/>
            <a:ext cx="468982" cy="561710"/>
          </a:xfrm>
          <a:prstGeom prst="rect">
            <a:avLst/>
          </a:prstGeom>
          <a:noFill/>
          <a:extLst>
            <a:ext uri="{909E8E84-426E-40DD-AFC4-6F175D3DCCD1}">
              <a14:hiddenFill xmlns:a14="http://schemas.microsoft.com/office/drawing/2010/main">
                <a:solidFill>
                  <a:srgbClr val="FFFFFF"/>
                </a:solidFill>
              </a14:hiddenFill>
            </a:ext>
          </a:extLst>
        </p:spPr>
      </p:pic>
      <p:pic>
        <p:nvPicPr>
          <p:cNvPr id="2094" name="グラフィックス 2093" descr="はさみ">
            <a:extLst>
              <a:ext uri="{FF2B5EF4-FFF2-40B4-BE49-F238E27FC236}">
                <a16:creationId xmlns:a16="http://schemas.microsoft.com/office/drawing/2014/main" id="{0A624ABF-3607-FD5E-73C4-8315F0176393}"/>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459037" y="8668705"/>
            <a:ext cx="490376" cy="490376"/>
          </a:xfrm>
          <a:prstGeom prst="rect">
            <a:avLst/>
          </a:prstGeom>
        </p:spPr>
      </p:pic>
      <p:sp>
        <p:nvSpPr>
          <p:cNvPr id="2095" name="四角形: 角を丸くする 2094">
            <a:extLst>
              <a:ext uri="{FF2B5EF4-FFF2-40B4-BE49-F238E27FC236}">
                <a16:creationId xmlns:a16="http://schemas.microsoft.com/office/drawing/2014/main" id="{F0677181-82D9-4708-FD35-1E16ED6DDDBD}"/>
              </a:ext>
            </a:extLst>
          </p:cNvPr>
          <p:cNvSpPr/>
          <p:nvPr/>
        </p:nvSpPr>
        <p:spPr>
          <a:xfrm>
            <a:off x="427909" y="10266894"/>
            <a:ext cx="567431" cy="208303"/>
          </a:xfrm>
          <a:prstGeom prst="roundRect">
            <a:avLst/>
          </a:prstGeom>
          <a:solidFill>
            <a:srgbClr val="E7F0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定 員</a:t>
            </a:r>
          </a:p>
        </p:txBody>
      </p:sp>
      <p:sp>
        <p:nvSpPr>
          <p:cNvPr id="2097" name="四角形: 角を丸くする 2096">
            <a:extLst>
              <a:ext uri="{FF2B5EF4-FFF2-40B4-BE49-F238E27FC236}">
                <a16:creationId xmlns:a16="http://schemas.microsoft.com/office/drawing/2014/main" id="{2A01DA56-558D-E6EA-F87B-66D23129B976}"/>
              </a:ext>
            </a:extLst>
          </p:cNvPr>
          <p:cNvSpPr/>
          <p:nvPr/>
        </p:nvSpPr>
        <p:spPr>
          <a:xfrm>
            <a:off x="3971209" y="10171644"/>
            <a:ext cx="567431" cy="208303"/>
          </a:xfrm>
          <a:prstGeom prst="roundRect">
            <a:avLst/>
          </a:prstGeom>
          <a:solidFill>
            <a:srgbClr val="E7F0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定 員</a:t>
            </a:r>
          </a:p>
        </p:txBody>
      </p:sp>
      <p:sp>
        <p:nvSpPr>
          <p:cNvPr id="2099" name="テキスト ボックス 2098">
            <a:extLst>
              <a:ext uri="{FF2B5EF4-FFF2-40B4-BE49-F238E27FC236}">
                <a16:creationId xmlns:a16="http://schemas.microsoft.com/office/drawing/2014/main" id="{9E19F6B4-9410-AB3B-32D9-A4B5082657F1}"/>
              </a:ext>
            </a:extLst>
          </p:cNvPr>
          <p:cNvSpPr txBox="1"/>
          <p:nvPr/>
        </p:nvSpPr>
        <p:spPr>
          <a:xfrm>
            <a:off x="955385" y="10270373"/>
            <a:ext cx="2746351" cy="276999"/>
          </a:xfrm>
          <a:prstGeom prst="rect">
            <a:avLst/>
          </a:prstGeom>
          <a:noFill/>
        </p:spPr>
        <p:txBody>
          <a:bodyPr wrap="square" rtlCol="0">
            <a:spAutoFit/>
          </a:bodyPr>
          <a:lstStyle/>
          <a:p>
            <a:r>
              <a:rPr lang="en-US" altLang="ja-JP" sz="1200" b="1" dirty="0">
                <a:latin typeface="メイリオ" panose="020B0604030504040204" pitchFamily="50" charset="-128"/>
                <a:ea typeface="メイリオ" panose="020B0604030504040204" pitchFamily="50" charset="-128"/>
              </a:rPr>
              <a:t>20</a:t>
            </a:r>
            <a:r>
              <a:rPr kumimoji="1" lang="ja-JP" altLang="en-US" sz="1200" b="1" dirty="0">
                <a:latin typeface="メイリオ" panose="020B0604030504040204" pitchFamily="50" charset="-128"/>
                <a:ea typeface="メイリオ" panose="020B0604030504040204" pitchFamily="50" charset="-128"/>
              </a:rPr>
              <a:t>名</a:t>
            </a:r>
          </a:p>
        </p:txBody>
      </p:sp>
      <p:sp>
        <p:nvSpPr>
          <p:cNvPr id="2100" name="テキスト ボックス 2099">
            <a:extLst>
              <a:ext uri="{FF2B5EF4-FFF2-40B4-BE49-F238E27FC236}">
                <a16:creationId xmlns:a16="http://schemas.microsoft.com/office/drawing/2014/main" id="{5866D878-35D4-F4D0-ADF0-448E0507E634}"/>
              </a:ext>
            </a:extLst>
          </p:cNvPr>
          <p:cNvSpPr txBox="1"/>
          <p:nvPr/>
        </p:nvSpPr>
        <p:spPr>
          <a:xfrm>
            <a:off x="4470110" y="10156073"/>
            <a:ext cx="2874905" cy="446276"/>
          </a:xfrm>
          <a:prstGeom prst="rect">
            <a:avLst/>
          </a:prstGeom>
          <a:noFill/>
        </p:spPr>
        <p:txBody>
          <a:bodyPr wrap="square" rtlCol="0">
            <a:spAutoFit/>
          </a:bodyPr>
          <a:lstStyle/>
          <a:p>
            <a:r>
              <a:rPr lang="en-US" altLang="ja-JP" sz="1200" b="1" dirty="0">
                <a:latin typeface="メイリオ" panose="020B0604030504040204" pitchFamily="50" charset="-128"/>
                <a:ea typeface="メイリオ" panose="020B0604030504040204" pitchFamily="50" charset="-128"/>
              </a:rPr>
              <a:t>20</a:t>
            </a:r>
            <a:r>
              <a:rPr kumimoji="1" lang="ja-JP" altLang="en-US" sz="1200" b="1" dirty="0">
                <a:latin typeface="メイリオ" panose="020B0604030504040204" pitchFamily="50" charset="-128"/>
                <a:ea typeface="メイリオ" panose="020B0604030504040204" pitchFamily="50" charset="-128"/>
              </a:rPr>
              <a:t>名　</a:t>
            </a:r>
            <a:endParaRPr kumimoji="1" lang="en-US" altLang="ja-JP" sz="1200" b="1" dirty="0">
              <a:latin typeface="メイリオ" panose="020B0604030504040204" pitchFamily="50" charset="-128"/>
              <a:ea typeface="メイリオ" panose="020B0604030504040204" pitchFamily="50" charset="-128"/>
            </a:endParaRPr>
          </a:p>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園児の皆さんは２０名程度参加予定です</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2053" name="テキスト ボックス 2052">
            <a:extLst>
              <a:ext uri="{FF2B5EF4-FFF2-40B4-BE49-F238E27FC236}">
                <a16:creationId xmlns:a16="http://schemas.microsoft.com/office/drawing/2014/main" id="{0CD17FEE-5087-5C52-9F74-B044F63510DE}"/>
              </a:ext>
            </a:extLst>
          </p:cNvPr>
          <p:cNvSpPr txBox="1"/>
          <p:nvPr/>
        </p:nvSpPr>
        <p:spPr>
          <a:xfrm>
            <a:off x="4370070" y="3685280"/>
            <a:ext cx="2524257" cy="553998"/>
          </a:xfrm>
          <a:prstGeom prst="rect">
            <a:avLst/>
          </a:prstGeom>
          <a:noFill/>
        </p:spPr>
        <p:txBody>
          <a:bodyPr wrap="square" rtlCol="0">
            <a:spAutoFit/>
          </a:bodyPr>
          <a:lstStyle/>
          <a:p>
            <a:r>
              <a:rPr kumimoji="1" lang="ja-JP" altLang="en-US" sz="1000" b="1" dirty="0">
                <a:solidFill>
                  <a:srgbClr val="FF0000"/>
                </a:solidFill>
                <a:latin typeface="メイリオ" panose="020B0604030504040204" pitchFamily="50" charset="-128"/>
                <a:ea typeface="メイリオ" panose="020B0604030504040204" pitchFamily="50" charset="-128"/>
              </a:rPr>
              <a:t>消費生活推進員</a:t>
            </a:r>
            <a:r>
              <a:rPr lang="ja-JP" altLang="en-US" sz="1000" b="1" dirty="0">
                <a:solidFill>
                  <a:srgbClr val="FF0000"/>
                </a:solidFill>
                <a:latin typeface="メイリオ" panose="020B0604030504040204" pitchFamily="50" charset="-128"/>
                <a:ea typeface="メイリオ" panose="020B0604030504040204" pitchFamily="50" charset="-128"/>
              </a:rPr>
              <a:t>　伊藤　妙子様</a:t>
            </a:r>
            <a:endParaRPr lang="en-US" altLang="ja-JP" sz="1000" b="1" dirty="0">
              <a:solidFill>
                <a:srgbClr val="FF0000"/>
              </a:solidFill>
              <a:latin typeface="メイリオ" panose="020B0604030504040204" pitchFamily="50" charset="-128"/>
              <a:ea typeface="メイリオ" panose="020B0604030504040204" pitchFamily="50" charset="-128"/>
            </a:endParaRPr>
          </a:p>
          <a:p>
            <a:r>
              <a:rPr lang="ja-JP" altLang="en-US" sz="1000" b="1" dirty="0">
                <a:solidFill>
                  <a:srgbClr val="FF0000"/>
                </a:solidFill>
                <a:latin typeface="メイリオ" panose="020B0604030504040204" pitchFamily="50" charset="-128"/>
                <a:ea typeface="メイリオ" panose="020B0604030504040204" pitchFamily="50" charset="-128"/>
              </a:rPr>
              <a:t>　　　　　　　　伊藤　聖子様</a:t>
            </a:r>
            <a:endParaRPr lang="en-US" altLang="ja-JP" sz="1000" b="1" dirty="0">
              <a:solidFill>
                <a:srgbClr val="FF0000"/>
              </a:solidFill>
              <a:latin typeface="メイリオ" panose="020B0604030504040204" pitchFamily="50" charset="-128"/>
              <a:ea typeface="メイリオ" panose="020B0604030504040204" pitchFamily="50" charset="-128"/>
            </a:endParaRPr>
          </a:p>
          <a:p>
            <a:r>
              <a:rPr kumimoji="1" lang="ja-JP" altLang="en-US" sz="1000" b="1" dirty="0">
                <a:solidFill>
                  <a:srgbClr val="FF0000"/>
                </a:solidFill>
                <a:latin typeface="メイリオ" panose="020B0604030504040204" pitchFamily="50" charset="-128"/>
                <a:ea typeface="メイリオ" panose="020B0604030504040204" pitchFamily="50" charset="-128"/>
              </a:rPr>
              <a:t>　　　　　　　　</a:t>
            </a:r>
          </a:p>
        </p:txBody>
      </p:sp>
      <p:sp>
        <p:nvSpPr>
          <p:cNvPr id="54" name="四角形: 角度付き 53">
            <a:extLst>
              <a:ext uri="{FF2B5EF4-FFF2-40B4-BE49-F238E27FC236}">
                <a16:creationId xmlns:a16="http://schemas.microsoft.com/office/drawing/2014/main" id="{1A7D7F73-3652-0B0C-BCB7-6E728A6AA9E9}"/>
              </a:ext>
            </a:extLst>
          </p:cNvPr>
          <p:cNvSpPr/>
          <p:nvPr/>
        </p:nvSpPr>
        <p:spPr>
          <a:xfrm>
            <a:off x="2559795" y="9484046"/>
            <a:ext cx="1225522" cy="367227"/>
          </a:xfrm>
          <a:prstGeom prst="bevel">
            <a:avLst>
              <a:gd name="adj" fmla="val 7085"/>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rgbClr val="CC0000"/>
                </a:solidFill>
                <a:latin typeface="メイリオ" panose="020B0604030504040204" pitchFamily="50" charset="-128"/>
                <a:ea typeface="メイリオ" panose="020B0604030504040204" pitchFamily="50" charset="-128"/>
              </a:rPr>
              <a:t>裏面に会場図があります♪</a:t>
            </a:r>
          </a:p>
        </p:txBody>
      </p:sp>
      <p:grpSp>
        <p:nvGrpSpPr>
          <p:cNvPr id="80" name="グループ化 79">
            <a:extLst>
              <a:ext uri="{FF2B5EF4-FFF2-40B4-BE49-F238E27FC236}">
                <a16:creationId xmlns:a16="http://schemas.microsoft.com/office/drawing/2014/main" id="{F2B02D66-146E-304F-AF05-3F8B17D00BE7}"/>
              </a:ext>
            </a:extLst>
          </p:cNvPr>
          <p:cNvGrpSpPr/>
          <p:nvPr/>
        </p:nvGrpSpPr>
        <p:grpSpPr>
          <a:xfrm>
            <a:off x="6811768" y="8753557"/>
            <a:ext cx="1098224" cy="491712"/>
            <a:chOff x="5329055" y="4227087"/>
            <a:chExt cx="1098224" cy="491712"/>
          </a:xfrm>
        </p:grpSpPr>
        <p:pic>
          <p:nvPicPr>
            <p:cNvPr id="86" name="図 85">
              <a:extLst>
                <a:ext uri="{FF2B5EF4-FFF2-40B4-BE49-F238E27FC236}">
                  <a16:creationId xmlns:a16="http://schemas.microsoft.com/office/drawing/2014/main" id="{59515462-D699-FCB0-5701-08B5A19AC9D5}"/>
                </a:ext>
              </a:extLst>
            </p:cNvPr>
            <p:cNvPicPr>
              <a:picLocks noChangeAspect="1"/>
            </p:cNvPicPr>
            <p:nvPr/>
          </p:nvPicPr>
          <p:blipFill>
            <a:blip r:embed="rId6"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410807" y="4227087"/>
              <a:ext cx="893651" cy="443022"/>
            </a:xfrm>
            <a:prstGeom prst="rect">
              <a:avLst/>
            </a:prstGeom>
            <a:noFill/>
          </p:spPr>
        </p:pic>
        <p:sp>
          <p:nvSpPr>
            <p:cNvPr id="88" name="角丸四角形吹き出し 59">
              <a:extLst>
                <a:ext uri="{FF2B5EF4-FFF2-40B4-BE49-F238E27FC236}">
                  <a16:creationId xmlns:a16="http://schemas.microsoft.com/office/drawing/2014/main" id="{EA2AE17C-FAAF-6BBF-C058-FB754E482A3B}"/>
                </a:ext>
              </a:extLst>
            </p:cNvPr>
            <p:cNvSpPr/>
            <p:nvPr/>
          </p:nvSpPr>
          <p:spPr>
            <a:xfrm>
              <a:off x="5329055" y="4231244"/>
              <a:ext cx="1098224" cy="487555"/>
            </a:xfrm>
            <a:prstGeom prst="wedgeRoundRectCallout">
              <a:avLst>
                <a:gd name="adj1" fmla="val -39919"/>
                <a:gd name="adj2" fmla="val 80734"/>
                <a:gd name="adj3" fmla="val 16667"/>
              </a:avLst>
            </a:prstGeom>
            <a:noFill/>
            <a:ln w="19050">
              <a:noFill/>
            </a:ln>
          </p:spPr>
          <p:style>
            <a:lnRef idx="2">
              <a:schemeClr val="accent2"/>
            </a:lnRef>
            <a:fillRef idx="1">
              <a:schemeClr val="lt1"/>
            </a:fillRef>
            <a:effectRef idx="0">
              <a:schemeClr val="accent2"/>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l"/>
              <a:r>
                <a:rPr lang="ja-JP" altLang="en-US" sz="900" b="1" dirty="0">
                  <a:latin typeface="Meiryo UI" pitchFamily="50" charset="-128"/>
                  <a:ea typeface="Meiryo UI" pitchFamily="50" charset="-128"/>
                </a:rPr>
                <a:t>上靴を</a:t>
              </a:r>
              <a:endParaRPr lang="en-US" altLang="ja-JP" sz="900" b="1" dirty="0">
                <a:latin typeface="Meiryo UI" pitchFamily="50" charset="-128"/>
                <a:ea typeface="Meiryo UI" pitchFamily="50" charset="-128"/>
              </a:endParaRPr>
            </a:p>
            <a:p>
              <a:pPr algn="l"/>
              <a:r>
                <a:rPr lang="ja-JP" altLang="en-US" sz="900" b="1" dirty="0">
                  <a:latin typeface="Meiryo UI" pitchFamily="50" charset="-128"/>
                  <a:ea typeface="Meiryo UI" pitchFamily="50" charset="-128"/>
                </a:rPr>
                <a:t>　お持ちください</a:t>
              </a:r>
              <a:br>
                <a:rPr lang="en-US" altLang="ja-JP" sz="900" b="1" dirty="0">
                  <a:latin typeface="Meiryo UI" pitchFamily="50" charset="-128"/>
                  <a:ea typeface="Meiryo UI" pitchFamily="50" charset="-128"/>
                </a:rPr>
              </a:br>
              <a:endParaRPr kumimoji="1" lang="en-US" altLang="ja-JP" sz="900" b="1" dirty="0">
                <a:latin typeface="Meiryo UI" pitchFamily="50" charset="-128"/>
                <a:ea typeface="Meiryo UI" pitchFamily="50" charset="-128"/>
              </a:endParaRPr>
            </a:p>
          </p:txBody>
        </p:sp>
      </p:grpSp>
    </p:spTree>
    <p:extLst>
      <p:ext uri="{BB962C8B-B14F-4D97-AF65-F5344CB8AC3E}">
        <p14:creationId xmlns:p14="http://schemas.microsoft.com/office/powerpoint/2010/main" val="3470729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0732340-E642-2A94-8D43-66AA9731CEB4}"/>
              </a:ext>
            </a:extLst>
          </p:cNvPr>
          <p:cNvSpPr/>
          <p:nvPr/>
        </p:nvSpPr>
        <p:spPr>
          <a:xfrm>
            <a:off x="4564751" y="132353"/>
            <a:ext cx="2942869" cy="136953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077" name="グループ化 2076">
            <a:extLst>
              <a:ext uri="{FF2B5EF4-FFF2-40B4-BE49-F238E27FC236}">
                <a16:creationId xmlns:a16="http://schemas.microsoft.com/office/drawing/2014/main" id="{29BFB389-4F55-07F2-CA50-E5467D170A84}"/>
              </a:ext>
            </a:extLst>
          </p:cNvPr>
          <p:cNvGrpSpPr/>
          <p:nvPr/>
        </p:nvGrpSpPr>
        <p:grpSpPr>
          <a:xfrm>
            <a:off x="133748" y="9216739"/>
            <a:ext cx="4027907" cy="1588749"/>
            <a:chOff x="3086013" y="5691714"/>
            <a:chExt cx="6743434" cy="1696843"/>
          </a:xfrm>
        </p:grpSpPr>
        <p:sp>
          <p:nvSpPr>
            <p:cNvPr id="2078" name="正方形/長方形 2077">
              <a:extLst>
                <a:ext uri="{FF2B5EF4-FFF2-40B4-BE49-F238E27FC236}">
                  <a16:creationId xmlns:a16="http://schemas.microsoft.com/office/drawing/2014/main" id="{F71BF9AC-13C7-E809-72E5-0AF5343A8C94}"/>
                </a:ext>
              </a:extLst>
            </p:cNvPr>
            <p:cNvSpPr/>
            <p:nvPr/>
          </p:nvSpPr>
          <p:spPr>
            <a:xfrm>
              <a:off x="3086013" y="5691714"/>
              <a:ext cx="6374564" cy="1696843"/>
            </a:xfrm>
            <a:prstGeom prst="rect">
              <a:avLst/>
            </a:prstGeom>
            <a:solidFill>
              <a:srgbClr val="FFFFFF"/>
            </a:solidFill>
            <a:ln>
              <a:solidFill>
                <a:schemeClr val="tx1"/>
              </a:solidFill>
            </a:ln>
            <a:effectLst>
              <a:outerShdw blurRad="50800" dist="38100" dir="2700000" algn="tl"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1019007"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a:ln>
                  <a:noFill/>
                </a:ln>
                <a:solidFill>
                  <a:prstClr val="black"/>
                </a:solidFill>
                <a:effectLst/>
                <a:uLnTx/>
                <a:uFillTx/>
                <a:latin typeface="AR丸ゴシック体E" panose="020F0909000000000000" pitchFamily="49" charset="-128"/>
                <a:ea typeface="AR丸ゴシック体E" panose="020F0909000000000000" pitchFamily="49" charset="-128"/>
                <a:cs typeface="+mn-cs"/>
              </a:endParaRPr>
            </a:p>
            <a:p>
              <a:pPr marL="0" marR="0" lvl="0" indent="0" algn="l" defTabSz="1019007"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a:ln>
                  <a:noFill/>
                </a:ln>
                <a:solidFill>
                  <a:prstClr val="black"/>
                </a:solidFill>
                <a:effectLst/>
                <a:uLnTx/>
                <a:uFillTx/>
                <a:latin typeface="AR丸ゴシック体E" panose="020F0909000000000000" pitchFamily="49" charset="-128"/>
                <a:ea typeface="AR丸ゴシック体E" panose="020F0909000000000000" pitchFamily="49" charset="-128"/>
                <a:cs typeface="+mn-cs"/>
              </a:endParaRPr>
            </a:p>
            <a:p>
              <a:pPr marL="0" marR="0" lvl="0" indent="0" algn="l" defTabSz="1019007"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札幌市中央区介護予防センター旭ヶ丘</a:t>
              </a:r>
              <a:endParaRPr kumimoji="1" lang="en-US" altLang="ja-JP" sz="10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1019007"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（山鼻地区担当）</a:t>
              </a:r>
              <a:endParaRPr kumimoji="1" lang="en-US" altLang="ja-JP" sz="10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1019007"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住所：中央区旭ヶ丘</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5</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丁目</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6-51  </a:t>
              </a:r>
            </a:p>
            <a:p>
              <a:pPr marL="0" marR="0" lvl="0" indent="0" algn="l" defTabSz="1019007"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（慈啓会特別養護老人ホーム内）</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1019007"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TEL</a:t>
              </a: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011-532-6110</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（担当：山根・森島）</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1019007" rtl="0" eaLnBrk="1" fontAlgn="auto" latinLnBrk="0" hangingPunct="1">
                <a:lnSpc>
                  <a:spcPct val="10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079" name="グループ化 2078">
              <a:extLst>
                <a:ext uri="{FF2B5EF4-FFF2-40B4-BE49-F238E27FC236}">
                  <a16:creationId xmlns:a16="http://schemas.microsoft.com/office/drawing/2014/main" id="{E996CF43-9F03-D927-C32C-9E296DD2ABE7}"/>
                </a:ext>
              </a:extLst>
            </p:cNvPr>
            <p:cNvGrpSpPr/>
            <p:nvPr/>
          </p:nvGrpSpPr>
          <p:grpSpPr>
            <a:xfrm>
              <a:off x="4010136" y="5762092"/>
              <a:ext cx="5819311" cy="469818"/>
              <a:chOff x="-3579266" y="5582117"/>
              <a:chExt cx="5819311" cy="469818"/>
            </a:xfrm>
          </p:grpSpPr>
          <p:sp>
            <p:nvSpPr>
              <p:cNvPr id="64" name="正方形/長方形 63">
                <a:extLst>
                  <a:ext uri="{FF2B5EF4-FFF2-40B4-BE49-F238E27FC236}">
                    <a16:creationId xmlns:a16="http://schemas.microsoft.com/office/drawing/2014/main" id="{DC4CB884-ED7B-9B55-E342-BCC4804CAF25}"/>
                  </a:ext>
                </a:extLst>
              </p:cNvPr>
              <p:cNvSpPr/>
              <p:nvPr/>
            </p:nvSpPr>
            <p:spPr>
              <a:xfrm>
                <a:off x="-3579266" y="5588126"/>
                <a:ext cx="4736604" cy="45780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19007" rtl="0" eaLnBrk="1" fontAlgn="auto" latinLnBrk="0" hangingPunct="1">
                  <a:lnSpc>
                    <a:spcPct val="100000"/>
                  </a:lnSpc>
                  <a:spcBef>
                    <a:spcPts val="0"/>
                  </a:spcBef>
                  <a:spcAft>
                    <a:spcPts val="0"/>
                  </a:spcAft>
                  <a:buClrTx/>
                  <a:buSzTx/>
                  <a:buFontTx/>
                  <a:buNone/>
                  <a:tabLst/>
                  <a:defRPr/>
                </a:pPr>
                <a:endParaRPr kumimoji="1" lang="ja-JP" altLang="en-US" sz="2006" b="0"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endParaRPr>
              </a:p>
            </p:txBody>
          </p:sp>
          <p:pic>
            <p:nvPicPr>
              <p:cNvPr id="65" name="図 64">
                <a:extLst>
                  <a:ext uri="{FF2B5EF4-FFF2-40B4-BE49-F238E27FC236}">
                    <a16:creationId xmlns:a16="http://schemas.microsoft.com/office/drawing/2014/main" id="{47F34E2C-17BB-0483-652C-BE92629765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0146" y="5582117"/>
                <a:ext cx="761678" cy="469818"/>
              </a:xfrm>
              <a:prstGeom prst="rect">
                <a:avLst/>
              </a:prstGeom>
            </p:spPr>
          </p:pic>
          <p:sp>
            <p:nvSpPr>
              <p:cNvPr id="78" name="正方形/長方形 77">
                <a:extLst>
                  <a:ext uri="{FF2B5EF4-FFF2-40B4-BE49-F238E27FC236}">
                    <a16:creationId xmlns:a16="http://schemas.microsoft.com/office/drawing/2014/main" id="{62B872B3-EE90-A660-FF00-526C0B746B74}"/>
                  </a:ext>
                </a:extLst>
              </p:cNvPr>
              <p:cNvSpPr/>
              <p:nvPr/>
            </p:nvSpPr>
            <p:spPr>
              <a:xfrm>
                <a:off x="-2588080" y="5652527"/>
                <a:ext cx="4828125" cy="394460"/>
              </a:xfrm>
              <a:prstGeom prst="rect">
                <a:avLst/>
              </a:prstGeom>
            </p:spPr>
            <p:txBody>
              <a:bodyPr wrap="square">
                <a:spAutoFit/>
              </a:bodyPr>
              <a:lstStyle/>
              <a:p>
                <a:pPr marL="0" marR="0" lvl="0" indent="0" algn="l" defTabSz="1019007"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問い合わせ先</a:t>
                </a:r>
                <a:endParaRPr kumimoji="1" lang="ja-JP" altLang="en-US"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grpSp>
      <p:grpSp>
        <p:nvGrpSpPr>
          <p:cNvPr id="2056" name="グループ化 2055">
            <a:extLst>
              <a:ext uri="{FF2B5EF4-FFF2-40B4-BE49-F238E27FC236}">
                <a16:creationId xmlns:a16="http://schemas.microsoft.com/office/drawing/2014/main" id="{4C1DB342-CF9B-E18F-C5BF-31B93091B5E3}"/>
              </a:ext>
            </a:extLst>
          </p:cNvPr>
          <p:cNvGrpSpPr/>
          <p:nvPr/>
        </p:nvGrpSpPr>
        <p:grpSpPr>
          <a:xfrm>
            <a:off x="4018050" y="8944498"/>
            <a:ext cx="2760672" cy="597712"/>
            <a:chOff x="4169844" y="9012243"/>
            <a:chExt cx="2703921" cy="603011"/>
          </a:xfrm>
        </p:grpSpPr>
        <p:sp>
          <p:nvSpPr>
            <p:cNvPr id="2057" name="正方形/長方形 2056">
              <a:extLst>
                <a:ext uri="{FF2B5EF4-FFF2-40B4-BE49-F238E27FC236}">
                  <a16:creationId xmlns:a16="http://schemas.microsoft.com/office/drawing/2014/main" id="{BBF38D90-C7A8-B98B-6314-C6BB793AA89A}"/>
                </a:ext>
              </a:extLst>
            </p:cNvPr>
            <p:cNvSpPr/>
            <p:nvPr/>
          </p:nvSpPr>
          <p:spPr>
            <a:xfrm>
              <a:off x="4169844" y="9012243"/>
              <a:ext cx="184731" cy="338554"/>
            </a:xfrm>
            <a:prstGeom prst="rect">
              <a:avLst/>
            </a:prstGeom>
          </p:spPr>
          <p:txBody>
            <a:bodyPr wrap="none">
              <a:spAutoFit/>
            </a:bodyPr>
            <a:lstStyle/>
            <a:p>
              <a:pPr marL="0" marR="0" lvl="0" indent="0" algn="l" defTabSz="1019007"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dirty="0">
                <a:ln>
                  <a:noFill/>
                </a:ln>
                <a:solidFill>
                  <a:prstClr val="black">
                    <a:lumMod val="85000"/>
                    <a:lumOff val="15000"/>
                  </a:prstClr>
                </a:solidFill>
                <a:effectLst/>
                <a:uLnTx/>
                <a:uFillTx/>
                <a:latin typeface="AR丸ゴシック体E" panose="020F0909000000000000" pitchFamily="49" charset="-128"/>
                <a:ea typeface="AR丸ゴシック体E" panose="020F0909000000000000" pitchFamily="49" charset="-128"/>
                <a:cs typeface="+mn-cs"/>
              </a:endParaRPr>
            </a:p>
          </p:txBody>
        </p:sp>
        <p:sp>
          <p:nvSpPr>
            <p:cNvPr id="2058" name="正方形/長方形 2057">
              <a:extLst>
                <a:ext uri="{FF2B5EF4-FFF2-40B4-BE49-F238E27FC236}">
                  <a16:creationId xmlns:a16="http://schemas.microsoft.com/office/drawing/2014/main" id="{C947CC6E-6FA3-767C-60F6-428F68F80019}"/>
                </a:ext>
              </a:extLst>
            </p:cNvPr>
            <p:cNvSpPr/>
            <p:nvPr/>
          </p:nvSpPr>
          <p:spPr>
            <a:xfrm>
              <a:off x="4184606" y="9359158"/>
              <a:ext cx="2689159" cy="256096"/>
            </a:xfrm>
            <a:prstGeom prst="rect">
              <a:avLst/>
            </a:prstGeom>
          </p:spPr>
          <p:txBody>
            <a:bodyPr wrap="square">
              <a:spAutoFit/>
            </a:bodyPr>
            <a:lstStyle/>
            <a:p>
              <a:pPr marL="0" marR="0" lvl="0" indent="0" algn="l" defTabSz="1019007" rtl="0" eaLnBrk="1" fontAlgn="auto" latinLnBrk="0" hangingPunct="1">
                <a:lnSpc>
                  <a:spcPts val="14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lumMod val="85000"/>
                    <a:lumOff val="15000"/>
                  </a:prstClr>
                </a:solidFill>
                <a:effectLst/>
                <a:uLnTx/>
                <a:uFillTx/>
                <a:latin typeface="AR丸ゴシック体E" panose="020F0909000000000000" pitchFamily="49" charset="-128"/>
                <a:ea typeface="AR丸ゴシック体E" panose="020F0909000000000000" pitchFamily="49" charset="-128"/>
                <a:cs typeface="+mn-cs"/>
              </a:endParaRPr>
            </a:p>
          </p:txBody>
        </p:sp>
      </p:grpSp>
      <p:sp>
        <p:nvSpPr>
          <p:cNvPr id="2060" name="正方形/長方形 2059">
            <a:extLst>
              <a:ext uri="{FF2B5EF4-FFF2-40B4-BE49-F238E27FC236}">
                <a16:creationId xmlns:a16="http://schemas.microsoft.com/office/drawing/2014/main" id="{D03EE50C-950B-8C9C-55D7-263B807E5A87}"/>
              </a:ext>
            </a:extLst>
          </p:cNvPr>
          <p:cNvSpPr/>
          <p:nvPr/>
        </p:nvSpPr>
        <p:spPr>
          <a:xfrm>
            <a:off x="4025070" y="9223215"/>
            <a:ext cx="3593401" cy="1574788"/>
          </a:xfrm>
          <a:prstGeom prst="rect">
            <a:avLst/>
          </a:prstGeom>
          <a:solidFill>
            <a:srgbClr val="FFFFFF"/>
          </a:solidFill>
          <a:ln>
            <a:solidFill>
              <a:schemeClr val="tx1"/>
            </a:solidFill>
          </a:ln>
          <a:effectLst>
            <a:outerShdw blurRad="50800" dist="38100" dir="2700000" algn="tl"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19007" rtl="0" eaLnBrk="1" fontAlgn="auto" latinLnBrk="0" hangingPunct="1">
              <a:lnSpc>
                <a:spcPct val="100000"/>
              </a:lnSpc>
              <a:spcBef>
                <a:spcPts val="0"/>
              </a:spcBef>
              <a:spcAft>
                <a:spcPts val="0"/>
              </a:spcAft>
              <a:buClrTx/>
              <a:buSzTx/>
              <a:buFontTx/>
              <a:buNone/>
              <a:tabLst/>
              <a:defRPr/>
            </a:pPr>
            <a:endParaRPr kumimoji="1" lang="ja-JP" altLang="en-US" sz="2006" b="0" i="0" u="none" strike="noStrike" kern="1200" cap="none" spc="0" normalizeH="0" baseline="0" noProof="0" dirty="0">
              <a:ln>
                <a:noFill/>
              </a:ln>
              <a:solidFill>
                <a:prstClr val="white"/>
              </a:solidFill>
              <a:effectLst/>
              <a:uLnTx/>
              <a:uFillTx/>
              <a:latin typeface="AR丸ゴシック体E" panose="020F0909000000000000" pitchFamily="49" charset="-128"/>
              <a:ea typeface="AR丸ゴシック体E" panose="020F0909000000000000" pitchFamily="49" charset="-128"/>
              <a:cs typeface="+mn-cs"/>
            </a:endParaRPr>
          </a:p>
        </p:txBody>
      </p:sp>
      <p:sp>
        <p:nvSpPr>
          <p:cNvPr id="2061" name="正方形/長方形 2060">
            <a:extLst>
              <a:ext uri="{FF2B5EF4-FFF2-40B4-BE49-F238E27FC236}">
                <a16:creationId xmlns:a16="http://schemas.microsoft.com/office/drawing/2014/main" id="{4F8AB274-708F-257A-7FBD-4DE191FE53B8}"/>
              </a:ext>
            </a:extLst>
          </p:cNvPr>
          <p:cNvSpPr/>
          <p:nvPr/>
        </p:nvSpPr>
        <p:spPr>
          <a:xfrm>
            <a:off x="4349344" y="9328864"/>
            <a:ext cx="2920439" cy="53427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19007" rtl="0" eaLnBrk="1" fontAlgn="auto" latinLnBrk="0" hangingPunct="1">
              <a:lnSpc>
                <a:spcPct val="100000"/>
              </a:lnSpc>
              <a:spcBef>
                <a:spcPts val="0"/>
              </a:spcBef>
              <a:spcAft>
                <a:spcPts val="0"/>
              </a:spcAft>
              <a:buClrTx/>
              <a:buSzTx/>
              <a:buFontTx/>
              <a:buNone/>
              <a:tabLst/>
              <a:defRPr/>
            </a:pPr>
            <a:endParaRPr kumimoji="1" lang="ja-JP" altLang="en-US" sz="2006" b="0"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endParaRPr>
          </a:p>
        </p:txBody>
      </p:sp>
      <p:sp>
        <p:nvSpPr>
          <p:cNvPr id="2064" name="正方形/長方形 2063">
            <a:extLst>
              <a:ext uri="{FF2B5EF4-FFF2-40B4-BE49-F238E27FC236}">
                <a16:creationId xmlns:a16="http://schemas.microsoft.com/office/drawing/2014/main" id="{6166A996-C100-C901-62D0-F0720FF3A172}"/>
              </a:ext>
            </a:extLst>
          </p:cNvPr>
          <p:cNvSpPr/>
          <p:nvPr/>
        </p:nvSpPr>
        <p:spPr>
          <a:xfrm>
            <a:off x="4857911" y="9361794"/>
            <a:ext cx="2460424" cy="461665"/>
          </a:xfrm>
          <a:prstGeom prst="rect">
            <a:avLst/>
          </a:prstGeom>
        </p:spPr>
        <p:txBody>
          <a:bodyPr wrap="square">
            <a:spAutoFit/>
          </a:bodyPr>
          <a:lstStyle/>
          <a:p>
            <a:pPr marL="0" marR="0" lvl="0" indent="0" algn="l" defTabSz="1019007"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ホームページですこやか倶楽部</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1019007"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の予定表が確認できます！</a:t>
            </a:r>
            <a:endParaRPr kumimoji="1" lang="en-US" altLang="ja-JP" sz="1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065" name="図 2064">
            <a:extLst>
              <a:ext uri="{FF2B5EF4-FFF2-40B4-BE49-F238E27FC236}">
                <a16:creationId xmlns:a16="http://schemas.microsoft.com/office/drawing/2014/main" id="{53A4E267-29FC-9A9C-75A7-EBCA019A33F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07164" y="9326608"/>
            <a:ext cx="513758" cy="530531"/>
          </a:xfrm>
          <a:prstGeom prst="rect">
            <a:avLst/>
          </a:prstGeom>
        </p:spPr>
      </p:pic>
      <p:sp>
        <p:nvSpPr>
          <p:cNvPr id="2066" name="正方形/長方形 2065">
            <a:extLst>
              <a:ext uri="{FF2B5EF4-FFF2-40B4-BE49-F238E27FC236}">
                <a16:creationId xmlns:a16="http://schemas.microsoft.com/office/drawing/2014/main" id="{8F3E225D-556D-790F-3FB8-823B27E202DD}"/>
              </a:ext>
            </a:extLst>
          </p:cNvPr>
          <p:cNvSpPr/>
          <p:nvPr/>
        </p:nvSpPr>
        <p:spPr>
          <a:xfrm>
            <a:off x="4111773" y="9923331"/>
            <a:ext cx="2373503" cy="769441"/>
          </a:xfrm>
          <a:prstGeom prst="rect">
            <a:avLst/>
          </a:prstGeom>
        </p:spPr>
        <p:txBody>
          <a:bodyPr wrap="square">
            <a:spAutoFit/>
          </a:bodyPr>
          <a:lstStyle/>
          <a:p>
            <a:pPr marL="0" marR="0" lvl="0" indent="0" algn="l" defTabSz="1019007" rtl="0" eaLnBrk="1" fontAlgn="auto" latinLnBrk="0" hangingPunct="1">
              <a:lnSpc>
                <a:spcPct val="100000"/>
              </a:lnSpc>
              <a:spcBef>
                <a:spcPts val="0"/>
              </a:spcBef>
              <a:spcAft>
                <a:spcPts val="0"/>
              </a:spcAft>
              <a:buClrTx/>
              <a:buSzTx/>
              <a:buFontTx/>
              <a:buNone/>
              <a:tabLst/>
              <a:defRPr/>
            </a:pPr>
            <a:r>
              <a:rPr lang="ja-JP" altLang="en-US" sz="1100" dirty="0">
                <a:solidFill>
                  <a:prstClr val="black">
                    <a:lumMod val="85000"/>
                    <a:lumOff val="15000"/>
                  </a:prstClr>
                </a:solidFill>
                <a:latin typeface="メイリオ" panose="020B0604030504040204" pitchFamily="50" charset="-128"/>
                <a:ea typeface="メイリオ" panose="020B0604030504040204" pitchFamily="50" charset="-128"/>
                <a:cs typeface="メイリオ" panose="020B0604030504040204" pitchFamily="50" charset="-128"/>
              </a:rPr>
              <a:t>札幌慈啓会のホームページでも</a:t>
            </a:r>
            <a:endParaRPr lang="en-US" altLang="ja-JP" sz="1100" dirty="0">
              <a:solidFill>
                <a:prstClr val="black">
                  <a:lumMod val="85000"/>
                  <a:lumOff val="15000"/>
                </a:prstClr>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1019007" rtl="0" eaLnBrk="1" fontAlgn="auto" latinLnBrk="0" hangingPunct="1">
              <a:lnSpc>
                <a:spcPct val="100000"/>
              </a:lnSpc>
              <a:spcBef>
                <a:spcPts val="0"/>
              </a:spcBef>
              <a:spcAft>
                <a:spcPts val="0"/>
              </a:spcAft>
              <a:buClrTx/>
              <a:buSzTx/>
              <a:buFontTx/>
              <a:buNone/>
              <a:tabLst/>
              <a:defRPr/>
            </a:pPr>
            <a:r>
              <a:rPr lang="ja-JP" altLang="en-US" sz="1100" dirty="0">
                <a:solidFill>
                  <a:prstClr val="black">
                    <a:lumMod val="85000"/>
                    <a:lumOff val="15000"/>
                  </a:prstClr>
                </a:solidFill>
                <a:latin typeface="メイリオ" panose="020B0604030504040204" pitchFamily="50" charset="-128"/>
                <a:ea typeface="メイリオ" panose="020B0604030504040204" pitchFamily="50" charset="-128"/>
                <a:cs typeface="メイリオ" panose="020B0604030504040204" pitchFamily="50" charset="-128"/>
              </a:rPr>
              <a:t>予定表を確認できます。</a:t>
            </a:r>
            <a:endParaRPr kumimoji="1" lang="en-US" altLang="ja-JP" sz="1100" b="0" i="0" u="none" strike="noStrike" kern="1200" cap="none" spc="0" normalizeH="0" baseline="0" noProof="0" dirty="0">
              <a:ln>
                <a:noFill/>
              </a:ln>
              <a:solidFill>
                <a:prstClr val="black">
                  <a:lumMod val="85000"/>
                  <a:lumOff val="15000"/>
                </a:prstClr>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1019007"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85000"/>
                    <a:lumOff val="15000"/>
                  </a:prstClr>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右の二次元バーコードから</a:t>
            </a:r>
            <a:endParaRPr kumimoji="1" lang="en-US" altLang="ja-JP" sz="1100" b="0" i="0" u="none" strike="noStrike" kern="1200" cap="none" spc="0" normalizeH="0" baseline="0" noProof="0" dirty="0">
              <a:ln>
                <a:noFill/>
              </a:ln>
              <a:solidFill>
                <a:prstClr val="black">
                  <a:lumMod val="85000"/>
                  <a:lumOff val="15000"/>
                </a:prstClr>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1019007" rtl="0" eaLnBrk="1" fontAlgn="auto" latinLnBrk="0" hangingPunct="1">
              <a:lnSpc>
                <a:spcPct val="100000"/>
              </a:lnSpc>
              <a:spcBef>
                <a:spcPts val="0"/>
              </a:spcBef>
              <a:spcAft>
                <a:spcPts val="0"/>
              </a:spcAft>
              <a:buClrTx/>
              <a:buSzTx/>
              <a:buFontTx/>
              <a:buNone/>
              <a:tabLst/>
              <a:defRPr/>
            </a:pPr>
            <a:r>
              <a:rPr lang="ja-JP" altLang="en-US" sz="1100" dirty="0">
                <a:solidFill>
                  <a:prstClr val="black">
                    <a:lumMod val="85000"/>
                    <a:lumOff val="15000"/>
                  </a:prstClr>
                </a:solidFill>
                <a:latin typeface="メイリオ" panose="020B0604030504040204" pitchFamily="50" charset="-128"/>
                <a:ea typeface="メイリオ" panose="020B0604030504040204" pitchFamily="50" charset="-128"/>
                <a:cs typeface="メイリオ" panose="020B0604030504040204" pitchFamily="50" charset="-128"/>
              </a:rPr>
              <a:t>ご覧ください！</a:t>
            </a:r>
            <a:endParaRPr kumimoji="1" lang="en-US" altLang="ja-JP" sz="1100" b="0" i="0" u="none" strike="noStrike" kern="1200" cap="none" spc="0" normalizeH="0" baseline="0" noProof="0" dirty="0">
              <a:ln>
                <a:noFill/>
              </a:ln>
              <a:solidFill>
                <a:prstClr val="black">
                  <a:lumMod val="85000"/>
                  <a:lumOff val="15000"/>
                </a:prstClr>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068" name="グループ化 2067">
            <a:extLst>
              <a:ext uri="{FF2B5EF4-FFF2-40B4-BE49-F238E27FC236}">
                <a16:creationId xmlns:a16="http://schemas.microsoft.com/office/drawing/2014/main" id="{A2339767-05BD-5A90-012F-7C3E954471C3}"/>
              </a:ext>
            </a:extLst>
          </p:cNvPr>
          <p:cNvGrpSpPr/>
          <p:nvPr/>
        </p:nvGrpSpPr>
        <p:grpSpPr>
          <a:xfrm>
            <a:off x="4018050" y="8944498"/>
            <a:ext cx="2760672" cy="597712"/>
            <a:chOff x="4169844" y="9012243"/>
            <a:chExt cx="2703921" cy="603011"/>
          </a:xfrm>
        </p:grpSpPr>
        <p:sp>
          <p:nvSpPr>
            <p:cNvPr id="2069" name="正方形/長方形 2068">
              <a:extLst>
                <a:ext uri="{FF2B5EF4-FFF2-40B4-BE49-F238E27FC236}">
                  <a16:creationId xmlns:a16="http://schemas.microsoft.com/office/drawing/2014/main" id="{37FBC4F0-D29E-ABF4-6FF3-2B8A18B95406}"/>
                </a:ext>
              </a:extLst>
            </p:cNvPr>
            <p:cNvSpPr/>
            <p:nvPr/>
          </p:nvSpPr>
          <p:spPr>
            <a:xfrm>
              <a:off x="4169844" y="9012243"/>
              <a:ext cx="184731" cy="338554"/>
            </a:xfrm>
            <a:prstGeom prst="rect">
              <a:avLst/>
            </a:prstGeom>
          </p:spPr>
          <p:txBody>
            <a:bodyPr wrap="none">
              <a:spAutoFit/>
            </a:bodyPr>
            <a:lstStyle/>
            <a:p>
              <a:pPr marL="0" marR="0" lvl="0" indent="0" algn="l" defTabSz="1019007"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dirty="0">
                <a:ln>
                  <a:noFill/>
                </a:ln>
                <a:solidFill>
                  <a:prstClr val="black">
                    <a:lumMod val="85000"/>
                    <a:lumOff val="15000"/>
                  </a:prstClr>
                </a:solidFill>
                <a:effectLst/>
                <a:uLnTx/>
                <a:uFillTx/>
                <a:latin typeface="AR丸ゴシック体E" panose="020F0909000000000000" pitchFamily="49" charset="-128"/>
                <a:ea typeface="AR丸ゴシック体E" panose="020F0909000000000000" pitchFamily="49" charset="-128"/>
                <a:cs typeface="+mn-cs"/>
              </a:endParaRPr>
            </a:p>
          </p:txBody>
        </p:sp>
        <p:sp>
          <p:nvSpPr>
            <p:cNvPr id="2070" name="正方形/長方形 2069">
              <a:extLst>
                <a:ext uri="{FF2B5EF4-FFF2-40B4-BE49-F238E27FC236}">
                  <a16:creationId xmlns:a16="http://schemas.microsoft.com/office/drawing/2014/main" id="{1D442567-6533-961C-AA97-D76872F40A53}"/>
                </a:ext>
              </a:extLst>
            </p:cNvPr>
            <p:cNvSpPr/>
            <p:nvPr/>
          </p:nvSpPr>
          <p:spPr>
            <a:xfrm>
              <a:off x="4184606" y="9359158"/>
              <a:ext cx="2689159" cy="256096"/>
            </a:xfrm>
            <a:prstGeom prst="rect">
              <a:avLst/>
            </a:prstGeom>
          </p:spPr>
          <p:txBody>
            <a:bodyPr wrap="square">
              <a:spAutoFit/>
            </a:bodyPr>
            <a:lstStyle/>
            <a:p>
              <a:pPr marL="0" marR="0" lvl="0" indent="0" algn="l" defTabSz="1019007" rtl="0" eaLnBrk="1" fontAlgn="auto" latinLnBrk="0" hangingPunct="1">
                <a:lnSpc>
                  <a:spcPts val="14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lumMod val="85000"/>
                    <a:lumOff val="15000"/>
                  </a:prstClr>
                </a:solidFill>
                <a:effectLst/>
                <a:uLnTx/>
                <a:uFillTx/>
                <a:latin typeface="AR丸ゴシック体E" panose="020F0909000000000000" pitchFamily="49" charset="-128"/>
                <a:ea typeface="AR丸ゴシック体E" panose="020F0909000000000000" pitchFamily="49" charset="-128"/>
                <a:cs typeface="+mn-cs"/>
              </a:endParaRPr>
            </a:p>
          </p:txBody>
        </p:sp>
      </p:grpSp>
      <p:pic>
        <p:nvPicPr>
          <p:cNvPr id="4" name="図 3">
            <a:extLst>
              <a:ext uri="{FF2B5EF4-FFF2-40B4-BE49-F238E27FC236}">
                <a16:creationId xmlns:a16="http://schemas.microsoft.com/office/drawing/2014/main" id="{0B135A26-5DF8-BAC7-D4DB-3E7373A354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71625" y="9889443"/>
            <a:ext cx="846201" cy="846201"/>
          </a:xfrm>
          <a:prstGeom prst="rect">
            <a:avLst/>
          </a:prstGeom>
        </p:spPr>
      </p:pic>
      <p:sp>
        <p:nvSpPr>
          <p:cNvPr id="5" name="二等辺三角形 4">
            <a:extLst>
              <a:ext uri="{FF2B5EF4-FFF2-40B4-BE49-F238E27FC236}">
                <a16:creationId xmlns:a16="http://schemas.microsoft.com/office/drawing/2014/main" id="{8DEE02A6-9D04-819F-4CC2-362F2853504B}"/>
              </a:ext>
            </a:extLst>
          </p:cNvPr>
          <p:cNvSpPr/>
          <p:nvPr/>
        </p:nvSpPr>
        <p:spPr>
          <a:xfrm rot="5400000">
            <a:off x="6242425" y="10137712"/>
            <a:ext cx="488709" cy="271084"/>
          </a:xfrm>
          <a:prstGeom prst="triangle">
            <a:avLst>
              <a:gd name="adj" fmla="val 55000"/>
            </a:avLst>
          </a:prstGeom>
          <a:solidFill>
            <a:srgbClr val="EED36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aphicFrame>
        <p:nvGraphicFramePr>
          <p:cNvPr id="66" name="表 65">
            <a:extLst>
              <a:ext uri="{FF2B5EF4-FFF2-40B4-BE49-F238E27FC236}">
                <a16:creationId xmlns:a16="http://schemas.microsoft.com/office/drawing/2014/main" id="{89E02ACA-40B4-6EB4-8B51-EEDF1D3B5D70}"/>
              </a:ext>
            </a:extLst>
          </p:cNvPr>
          <p:cNvGraphicFramePr>
            <a:graphicFrameLocks noGrp="1"/>
          </p:cNvGraphicFramePr>
          <p:nvPr>
            <p:extLst>
              <p:ext uri="{D42A27DB-BD31-4B8C-83A1-F6EECF244321}">
                <p14:modId xmlns:p14="http://schemas.microsoft.com/office/powerpoint/2010/main" val="3663133742"/>
              </p:ext>
            </p:extLst>
          </p:nvPr>
        </p:nvGraphicFramePr>
        <p:xfrm>
          <a:off x="133748" y="1693057"/>
          <a:ext cx="7484723" cy="3028803"/>
        </p:xfrm>
        <a:graphic>
          <a:graphicData uri="http://schemas.openxmlformats.org/drawingml/2006/table">
            <a:tbl>
              <a:tblPr firstRow="1" bandRow="1">
                <a:tableStyleId>{21E4AEA4-8DFA-4A89-87EB-49C32662AFE0}</a:tableStyleId>
              </a:tblPr>
              <a:tblGrid>
                <a:gridCol w="1314835">
                  <a:extLst>
                    <a:ext uri="{9D8B030D-6E8A-4147-A177-3AD203B41FA5}">
                      <a16:colId xmlns:a16="http://schemas.microsoft.com/office/drawing/2014/main" val="3006916453"/>
                    </a:ext>
                  </a:extLst>
                </a:gridCol>
                <a:gridCol w="4761717">
                  <a:extLst>
                    <a:ext uri="{9D8B030D-6E8A-4147-A177-3AD203B41FA5}">
                      <a16:colId xmlns:a16="http://schemas.microsoft.com/office/drawing/2014/main" val="140374783"/>
                    </a:ext>
                  </a:extLst>
                </a:gridCol>
                <a:gridCol w="1408171">
                  <a:extLst>
                    <a:ext uri="{9D8B030D-6E8A-4147-A177-3AD203B41FA5}">
                      <a16:colId xmlns:a16="http://schemas.microsoft.com/office/drawing/2014/main" val="3101666834"/>
                    </a:ext>
                  </a:extLst>
                </a:gridCol>
              </a:tblGrid>
              <a:tr h="302509">
                <a:tc>
                  <a:txBody>
                    <a:bodyPr/>
                    <a:lstStyle/>
                    <a:p>
                      <a:pPr algn="ctr"/>
                      <a:r>
                        <a:rPr kumimoji="1" lang="ja-JP" altLang="en-US" sz="1400" dirty="0">
                          <a:latin typeface="HGS創英角ｺﾞｼｯｸUB" panose="020B0900000000000000" pitchFamily="50" charset="-128"/>
                          <a:ea typeface="HGS創英角ｺﾞｼｯｸUB" panose="020B0900000000000000" pitchFamily="50" charset="-128"/>
                        </a:rPr>
                        <a:t>日程</a:t>
                      </a:r>
                    </a:p>
                  </a:txBody>
                  <a:tcPr/>
                </a:tc>
                <a:tc>
                  <a:txBody>
                    <a:bodyPr/>
                    <a:lstStyle/>
                    <a:p>
                      <a:pPr algn="l"/>
                      <a:r>
                        <a:rPr kumimoji="1" lang="ja-JP" altLang="en-US" sz="1400" b="0" dirty="0">
                          <a:solidFill>
                            <a:schemeClr val="bg1"/>
                          </a:solidFill>
                          <a:latin typeface="HGS創英角ｺﾞｼｯｸUB" panose="020B0900000000000000" pitchFamily="50" charset="-128"/>
                          <a:ea typeface="HGS創英角ｺﾞｼｯｸUB" panose="020B0900000000000000" pitchFamily="50" charset="-128"/>
                        </a:rPr>
                        <a:t>　　　　屋外教室 （雨天中止です）</a:t>
                      </a:r>
                    </a:p>
                  </a:txBody>
                  <a:tcPr/>
                </a:tc>
                <a:tc>
                  <a:txBody>
                    <a:bodyPr/>
                    <a:lstStyle/>
                    <a:p>
                      <a:pPr algn="ctr"/>
                      <a:r>
                        <a:rPr kumimoji="1" lang="ja-JP" altLang="en-US" sz="1400" b="0" dirty="0">
                          <a:latin typeface="HGS創英角ｺﾞｼｯｸUB" panose="020B0900000000000000" pitchFamily="50" charset="-128"/>
                          <a:ea typeface="HGS創英角ｺﾞｼｯｸUB" panose="020B0900000000000000" pitchFamily="50" charset="-128"/>
                        </a:rPr>
                        <a:t>会場</a:t>
                      </a:r>
                    </a:p>
                  </a:txBody>
                  <a:tcPr/>
                </a:tc>
                <a:extLst>
                  <a:ext uri="{0D108BD9-81ED-4DB2-BD59-A6C34878D82A}">
                    <a16:rowId xmlns:a16="http://schemas.microsoft.com/office/drawing/2014/main" val="1090329584"/>
                  </a:ext>
                </a:extLst>
              </a:tr>
              <a:tr h="1545443">
                <a:tc>
                  <a:txBody>
                    <a:bodyPr/>
                    <a:lstStyle/>
                    <a:p>
                      <a:pPr algn="ctr"/>
                      <a:r>
                        <a:rPr kumimoji="1" lang="en-US" altLang="ja-JP" sz="1200" b="1" dirty="0">
                          <a:latin typeface="メイリオ" panose="020B0604030504040204" pitchFamily="50" charset="-128"/>
                          <a:ea typeface="メイリオ" panose="020B0604030504040204" pitchFamily="50" charset="-128"/>
                        </a:rPr>
                        <a:t>11</a:t>
                      </a:r>
                      <a:r>
                        <a:rPr kumimoji="1" lang="ja-JP" altLang="en-US" sz="1200" b="1" dirty="0">
                          <a:latin typeface="メイリオ" panose="020B0604030504040204" pitchFamily="50" charset="-128"/>
                          <a:ea typeface="メイリオ" panose="020B0604030504040204" pitchFamily="50" charset="-128"/>
                        </a:rPr>
                        <a:t>月</a:t>
                      </a:r>
                      <a:r>
                        <a:rPr kumimoji="1" lang="en-US" altLang="ja-JP" sz="1200" b="1" dirty="0">
                          <a:latin typeface="メイリオ" panose="020B0604030504040204" pitchFamily="50" charset="-128"/>
                          <a:ea typeface="メイリオ" panose="020B0604030504040204" pitchFamily="50" charset="-128"/>
                        </a:rPr>
                        <a:t>14</a:t>
                      </a:r>
                      <a:r>
                        <a:rPr kumimoji="1" lang="ja-JP" altLang="en-US" sz="1200" b="1" dirty="0">
                          <a:latin typeface="メイリオ" panose="020B0604030504040204" pitchFamily="50" charset="-128"/>
                          <a:ea typeface="メイリオ" panose="020B0604030504040204" pitchFamily="50" charset="-128"/>
                        </a:rPr>
                        <a:t>日</a:t>
                      </a:r>
                      <a:endParaRPr kumimoji="1" lang="en-US" altLang="ja-JP" sz="1200" b="1" dirty="0">
                        <a:latin typeface="メイリオ" panose="020B0604030504040204" pitchFamily="50" charset="-128"/>
                        <a:ea typeface="メイリオ" panose="020B0604030504040204" pitchFamily="50" charset="-128"/>
                      </a:endParaRPr>
                    </a:p>
                    <a:p>
                      <a:pPr algn="ctr"/>
                      <a:r>
                        <a:rPr kumimoji="1" lang="ja-JP" altLang="en-US" sz="1200" b="1" dirty="0">
                          <a:latin typeface="メイリオ" panose="020B0604030504040204" pitchFamily="50" charset="-128"/>
                          <a:ea typeface="メイリオ" panose="020B0604030504040204" pitchFamily="50" charset="-128"/>
                        </a:rPr>
                        <a:t>（木）</a:t>
                      </a:r>
                      <a:endParaRPr kumimoji="1" lang="en-US" altLang="ja-JP" sz="1200" b="1" dirty="0">
                        <a:latin typeface="メイリオ" panose="020B0604030504040204" pitchFamily="50" charset="-128"/>
                        <a:ea typeface="メイリオ" panose="020B0604030504040204" pitchFamily="50" charset="-128"/>
                      </a:endParaRPr>
                    </a:p>
                    <a:p>
                      <a:pPr algn="ctr"/>
                      <a:r>
                        <a:rPr kumimoji="1" lang="en-US" altLang="ja-JP" sz="1200" b="1" dirty="0">
                          <a:latin typeface="メイリオ" panose="020B0604030504040204" pitchFamily="50" charset="-128"/>
                          <a:ea typeface="メイリオ" panose="020B0604030504040204" pitchFamily="50" charset="-128"/>
                        </a:rPr>
                        <a:t>10</a:t>
                      </a:r>
                      <a:r>
                        <a:rPr kumimoji="1" lang="ja-JP" altLang="en-US" sz="1200" b="1" dirty="0">
                          <a:latin typeface="メイリオ" panose="020B0604030504040204" pitchFamily="50" charset="-128"/>
                          <a:ea typeface="メイリオ" panose="020B0604030504040204" pitchFamily="50" charset="-128"/>
                        </a:rPr>
                        <a:t>時</a:t>
                      </a:r>
                      <a:r>
                        <a:rPr kumimoji="1" lang="en-US" altLang="ja-JP" sz="1200" b="1" dirty="0">
                          <a:latin typeface="メイリオ" panose="020B0604030504040204" pitchFamily="50" charset="-128"/>
                          <a:ea typeface="メイリオ" panose="020B0604030504040204" pitchFamily="50" charset="-128"/>
                        </a:rPr>
                        <a:t>00</a:t>
                      </a:r>
                      <a:r>
                        <a:rPr kumimoji="1" lang="ja-JP" altLang="en-US" sz="1200" b="1" dirty="0">
                          <a:latin typeface="メイリオ" panose="020B0604030504040204" pitchFamily="50" charset="-128"/>
                          <a:ea typeface="メイリオ" panose="020B0604030504040204" pitchFamily="50" charset="-128"/>
                        </a:rPr>
                        <a:t>分～</a:t>
                      </a:r>
                      <a:endParaRPr kumimoji="1" lang="en-US" altLang="ja-JP" sz="1200" b="1" dirty="0">
                        <a:latin typeface="メイリオ" panose="020B0604030504040204" pitchFamily="50" charset="-128"/>
                        <a:ea typeface="メイリオ" panose="020B0604030504040204" pitchFamily="50" charset="-128"/>
                      </a:endParaRPr>
                    </a:p>
                    <a:p>
                      <a:pPr algn="ctr"/>
                      <a:r>
                        <a:rPr kumimoji="1" lang="en-US" altLang="ja-JP" sz="1200" b="1" dirty="0">
                          <a:latin typeface="メイリオ" panose="020B0604030504040204" pitchFamily="50" charset="-128"/>
                          <a:ea typeface="メイリオ" panose="020B0604030504040204" pitchFamily="50" charset="-128"/>
                        </a:rPr>
                        <a:t>11</a:t>
                      </a:r>
                      <a:r>
                        <a:rPr kumimoji="1" lang="ja-JP" altLang="en-US" sz="1200" b="1" dirty="0">
                          <a:latin typeface="メイリオ" panose="020B0604030504040204" pitchFamily="50" charset="-128"/>
                          <a:ea typeface="メイリオ" panose="020B0604030504040204" pitchFamily="50" charset="-128"/>
                        </a:rPr>
                        <a:t>時</a:t>
                      </a:r>
                      <a:r>
                        <a:rPr kumimoji="1" lang="en-US" altLang="ja-JP" sz="1200" b="1" dirty="0">
                          <a:latin typeface="メイリオ" panose="020B0604030504040204" pitchFamily="50" charset="-128"/>
                          <a:ea typeface="メイリオ" panose="020B0604030504040204" pitchFamily="50" charset="-128"/>
                        </a:rPr>
                        <a:t>00</a:t>
                      </a:r>
                      <a:r>
                        <a:rPr kumimoji="1" lang="ja-JP" altLang="en-US" sz="1200" b="1" dirty="0">
                          <a:latin typeface="メイリオ" panose="020B0604030504040204" pitchFamily="50" charset="-128"/>
                          <a:ea typeface="メイリオ" panose="020B0604030504040204" pitchFamily="50" charset="-128"/>
                        </a:rPr>
                        <a:t>分頃</a:t>
                      </a:r>
                    </a:p>
                  </a:txBody>
                  <a:tcPr anchor="ctr">
                    <a:solidFill>
                      <a:srgbClr val="F8D7CD"/>
                    </a:solidFill>
                  </a:tcPr>
                </a:tc>
                <a:tc>
                  <a:txBody>
                    <a:bodyPr/>
                    <a:lstStyle/>
                    <a:p>
                      <a:pPr>
                        <a:lnSpc>
                          <a:spcPts val="2600"/>
                        </a:lnSpc>
                      </a:pPr>
                      <a:r>
                        <a:rPr kumimoji="1" lang="ja-JP" altLang="en-US" sz="1800" b="1" dirty="0">
                          <a:solidFill>
                            <a:schemeClr val="tx1"/>
                          </a:solidFill>
                          <a:latin typeface="HGS創英角ｺﾞｼｯｸUB" panose="020B0900000000000000" pitchFamily="50" charset="-128"/>
                          <a:ea typeface="HGS創英角ｺﾞｼｯｸUB" panose="020B0900000000000000" pitchFamily="50" charset="-128"/>
                        </a:rPr>
                        <a:t>すこやか公園体操</a:t>
                      </a:r>
                      <a:endParaRPr kumimoji="1" lang="en-US" altLang="ja-JP" sz="1800" b="1" dirty="0">
                        <a:solidFill>
                          <a:schemeClr val="tx1"/>
                        </a:solidFill>
                        <a:latin typeface="HGS創英角ｺﾞｼｯｸUB" panose="020B0900000000000000" pitchFamily="50" charset="-128"/>
                        <a:ea typeface="HGS創英角ｺﾞｼｯｸUB" panose="020B0900000000000000" pitchFamily="50" charset="-128"/>
                      </a:endParaRPr>
                    </a:p>
                    <a:p>
                      <a:pPr>
                        <a:lnSpc>
                          <a:spcPct val="100000"/>
                        </a:lnSpc>
                      </a:pPr>
                      <a:endParaRPr kumimoji="1" lang="en-US" altLang="ja-JP" sz="1100" b="0" dirty="0">
                        <a:solidFill>
                          <a:schemeClr val="tx1"/>
                        </a:solidFill>
                        <a:latin typeface="メイリオ" panose="020B0604030504040204" pitchFamily="50" charset="-128"/>
                        <a:ea typeface="メイリオ" panose="020B0604030504040204" pitchFamily="50" charset="-128"/>
                      </a:endParaRPr>
                    </a:p>
                    <a:p>
                      <a:pPr>
                        <a:lnSpc>
                          <a:spcPct val="100000"/>
                        </a:lnSpc>
                      </a:pPr>
                      <a:r>
                        <a:rPr kumimoji="1" lang="ja-JP" altLang="en-US" sz="1100" b="0" dirty="0">
                          <a:solidFill>
                            <a:schemeClr val="tx1"/>
                          </a:solidFill>
                          <a:latin typeface="メイリオ" panose="020B0604030504040204" pitchFamily="50" charset="-128"/>
                          <a:ea typeface="メイリオ" panose="020B0604030504040204" pitchFamily="50" charset="-128"/>
                        </a:rPr>
                        <a:t>音楽に合わせて行う「サッポロスマイル体操」や簡単な脳トレを行います♪新鮮な空気を吸いながら、頭とカラダを動かしましょう</a:t>
                      </a:r>
                      <a:r>
                        <a:rPr kumimoji="1" lang="en-US" altLang="ja-JP" sz="1100" b="0" dirty="0">
                          <a:solidFill>
                            <a:schemeClr val="tx1"/>
                          </a:solidFill>
                          <a:latin typeface="メイリオ" panose="020B0604030504040204" pitchFamily="50" charset="-128"/>
                          <a:ea typeface="メイリオ" panose="020B0604030504040204" pitchFamily="50" charset="-128"/>
                        </a:rPr>
                        <a:t>!</a:t>
                      </a:r>
                    </a:p>
                    <a:p>
                      <a:pPr>
                        <a:lnSpc>
                          <a:spcPct val="100000"/>
                        </a:lnSpc>
                      </a:pPr>
                      <a:r>
                        <a:rPr kumimoji="1" lang="ja-JP" altLang="en-US" sz="1100" b="0" dirty="0">
                          <a:solidFill>
                            <a:schemeClr val="tx1"/>
                          </a:solidFill>
                          <a:latin typeface="メイリオ" panose="020B0604030504040204" pitchFamily="50" charset="-128"/>
                          <a:ea typeface="メイリオ" panose="020B0604030504040204" pitchFamily="50" charset="-128"/>
                        </a:rPr>
                        <a:t>一つ一つの動作を確認しながら体操するので、お気軽にご参加ください☻</a:t>
                      </a:r>
                      <a:endParaRPr kumimoji="1" lang="en-US" altLang="ja-JP" sz="1100" b="0" dirty="0">
                        <a:solidFill>
                          <a:schemeClr val="tx1"/>
                        </a:solidFill>
                        <a:latin typeface="メイリオ" panose="020B0604030504040204" pitchFamily="50" charset="-128"/>
                        <a:ea typeface="メイリオ" panose="020B0604030504040204" pitchFamily="50" charset="-128"/>
                      </a:endParaRPr>
                    </a:p>
                    <a:p>
                      <a:pPr>
                        <a:lnSpc>
                          <a:spcPct val="100000"/>
                        </a:lnSpc>
                      </a:pPr>
                      <a:r>
                        <a:rPr kumimoji="1" lang="ja-JP" altLang="en-US" sz="1100" b="0" dirty="0">
                          <a:solidFill>
                            <a:schemeClr val="tx1"/>
                          </a:solidFill>
                          <a:latin typeface="メイリオ" panose="020B0604030504040204" pitchFamily="50" charset="-128"/>
                          <a:ea typeface="メイリオ" panose="020B0604030504040204" pitchFamily="50" charset="-128"/>
                        </a:rPr>
                        <a:t>今年度最後の公園体操です</a:t>
                      </a:r>
                      <a:r>
                        <a:rPr kumimoji="1" lang="en-US" altLang="ja-JP" sz="1100" b="0" dirty="0">
                          <a:solidFill>
                            <a:schemeClr val="tx1"/>
                          </a:solidFill>
                          <a:latin typeface="メイリオ" panose="020B0604030504040204" pitchFamily="50" charset="-128"/>
                          <a:ea typeface="メイリオ" panose="020B0604030504040204" pitchFamily="50" charset="-128"/>
                        </a:rPr>
                        <a:t>!</a:t>
                      </a:r>
                    </a:p>
                  </a:txBody>
                  <a:tcPr>
                    <a:solidFill>
                      <a:srgbClr val="F8D7CD"/>
                    </a:solidFill>
                  </a:tcPr>
                </a:tc>
                <a:tc>
                  <a:txBody>
                    <a:bodyPr/>
                    <a:lstStyle/>
                    <a:p>
                      <a:r>
                        <a:rPr kumimoji="1" lang="ja-JP" altLang="en-US" sz="1050" b="1" dirty="0">
                          <a:latin typeface="メイリオ" panose="020B0604030504040204" pitchFamily="50" charset="-128"/>
                          <a:ea typeface="メイリオ" panose="020B0604030504040204" pitchFamily="50" charset="-128"/>
                        </a:rPr>
                        <a:t>山鼻公園</a:t>
                      </a:r>
                      <a:endParaRPr kumimoji="1" lang="en-US" altLang="ja-JP" sz="1050" b="1" dirty="0">
                        <a:latin typeface="メイリオ" panose="020B0604030504040204" pitchFamily="50" charset="-128"/>
                        <a:ea typeface="メイリオ" panose="020B0604030504040204" pitchFamily="50" charset="-128"/>
                      </a:endParaRPr>
                    </a:p>
                    <a:p>
                      <a:r>
                        <a:rPr kumimoji="1" lang="ja-JP" altLang="en-US" sz="1050" b="0" dirty="0">
                          <a:latin typeface="メイリオ" panose="020B0604030504040204" pitchFamily="50" charset="-128"/>
                          <a:ea typeface="メイリオ" panose="020B0604030504040204" pitchFamily="50" charset="-128"/>
                        </a:rPr>
                        <a:t>南</a:t>
                      </a:r>
                      <a:r>
                        <a:rPr kumimoji="1" lang="en-US" altLang="ja-JP" sz="1050" b="0" dirty="0">
                          <a:latin typeface="メイリオ" panose="020B0604030504040204" pitchFamily="50" charset="-128"/>
                          <a:ea typeface="メイリオ" panose="020B0604030504040204" pitchFamily="50" charset="-128"/>
                        </a:rPr>
                        <a:t>14</a:t>
                      </a:r>
                      <a:r>
                        <a:rPr kumimoji="1" lang="ja-JP" altLang="en-US" sz="1050" b="0" dirty="0">
                          <a:latin typeface="メイリオ" panose="020B0604030504040204" pitchFamily="50" charset="-128"/>
                          <a:ea typeface="メイリオ" panose="020B0604030504040204" pitchFamily="50" charset="-128"/>
                        </a:rPr>
                        <a:t>条西</a:t>
                      </a:r>
                      <a:r>
                        <a:rPr kumimoji="1" lang="en-US" altLang="ja-JP" sz="1050" b="0" dirty="0">
                          <a:latin typeface="メイリオ" panose="020B0604030504040204" pitchFamily="50" charset="-128"/>
                          <a:ea typeface="メイリオ" panose="020B0604030504040204" pitchFamily="50" charset="-128"/>
                        </a:rPr>
                        <a:t>10</a:t>
                      </a:r>
                      <a:r>
                        <a:rPr kumimoji="1" lang="ja-JP" altLang="en-US" sz="1050" b="0" dirty="0">
                          <a:latin typeface="メイリオ" panose="020B0604030504040204" pitchFamily="50" charset="-128"/>
                          <a:ea typeface="メイリオ" panose="020B0604030504040204" pitchFamily="50" charset="-128"/>
                        </a:rPr>
                        <a:t>丁目</a:t>
                      </a:r>
                      <a:endParaRPr kumimoji="1" lang="en-US" altLang="ja-JP" sz="1050" b="0" dirty="0">
                        <a:latin typeface="メイリオ" panose="020B0604030504040204" pitchFamily="50" charset="-128"/>
                        <a:ea typeface="メイリオ" panose="020B0604030504040204" pitchFamily="50" charset="-128"/>
                      </a:endParaRPr>
                    </a:p>
                  </a:txBody>
                  <a:tcPr>
                    <a:solidFill>
                      <a:srgbClr val="F8D7CD"/>
                    </a:solidFill>
                  </a:tcPr>
                </a:tc>
                <a:extLst>
                  <a:ext uri="{0D108BD9-81ED-4DB2-BD59-A6C34878D82A}">
                    <a16:rowId xmlns:a16="http://schemas.microsoft.com/office/drawing/2014/main" val="2237211441"/>
                  </a:ext>
                </a:extLst>
              </a:tr>
              <a:tr h="1065695">
                <a:tc>
                  <a:txBody>
                    <a:bodyPr/>
                    <a:lstStyle/>
                    <a:p>
                      <a:pPr algn="ctr"/>
                      <a:r>
                        <a:rPr kumimoji="1" lang="en-US" altLang="ja-JP" sz="1200" b="1" dirty="0">
                          <a:latin typeface="メイリオ" panose="020B0604030504040204" pitchFamily="50" charset="-128"/>
                          <a:ea typeface="メイリオ" panose="020B0604030504040204" pitchFamily="50" charset="-128"/>
                        </a:rPr>
                        <a:t>11</a:t>
                      </a:r>
                      <a:r>
                        <a:rPr kumimoji="1" lang="ja-JP" altLang="en-US" sz="1200" b="1" dirty="0">
                          <a:latin typeface="メイリオ" panose="020B0604030504040204" pitchFamily="50" charset="-128"/>
                          <a:ea typeface="メイリオ" panose="020B0604030504040204" pitchFamily="50" charset="-128"/>
                        </a:rPr>
                        <a:t>月</a:t>
                      </a:r>
                      <a:r>
                        <a:rPr kumimoji="1" lang="en-US" altLang="ja-JP" sz="1200" b="1" dirty="0">
                          <a:latin typeface="メイリオ" panose="020B0604030504040204" pitchFamily="50" charset="-128"/>
                          <a:ea typeface="メイリオ" panose="020B0604030504040204" pitchFamily="50" charset="-128"/>
                        </a:rPr>
                        <a:t>21</a:t>
                      </a:r>
                      <a:r>
                        <a:rPr kumimoji="1" lang="ja-JP" altLang="en-US" sz="1200" b="1" dirty="0">
                          <a:latin typeface="メイリオ" panose="020B0604030504040204" pitchFamily="50" charset="-128"/>
                          <a:ea typeface="メイリオ" panose="020B0604030504040204" pitchFamily="50" charset="-128"/>
                        </a:rPr>
                        <a:t>日</a:t>
                      </a:r>
                      <a:endParaRPr kumimoji="1" lang="en-US" altLang="ja-JP" sz="1200" b="1" dirty="0">
                        <a:latin typeface="メイリオ" panose="020B0604030504040204" pitchFamily="50" charset="-128"/>
                        <a:ea typeface="メイリオ" panose="020B0604030504040204" pitchFamily="50" charset="-128"/>
                      </a:endParaRPr>
                    </a:p>
                    <a:p>
                      <a:pPr algn="ctr"/>
                      <a:r>
                        <a:rPr kumimoji="1" lang="ja-JP" altLang="en-US" sz="1200" b="1" dirty="0">
                          <a:latin typeface="メイリオ" panose="020B0604030504040204" pitchFamily="50" charset="-128"/>
                          <a:ea typeface="メイリオ" panose="020B0604030504040204" pitchFamily="50" charset="-128"/>
                        </a:rPr>
                        <a:t>（木）</a:t>
                      </a:r>
                      <a:endParaRPr kumimoji="1" lang="en-US" altLang="ja-JP" sz="1200" b="1" dirty="0">
                        <a:latin typeface="メイリオ" panose="020B0604030504040204" pitchFamily="50" charset="-128"/>
                        <a:ea typeface="メイリオ" panose="020B0604030504040204" pitchFamily="50" charset="-128"/>
                      </a:endParaRPr>
                    </a:p>
                    <a:p>
                      <a:pPr algn="ctr"/>
                      <a:r>
                        <a:rPr kumimoji="1" lang="en-US" altLang="ja-JP" sz="1200" b="1" dirty="0">
                          <a:latin typeface="メイリオ" panose="020B0604030504040204" pitchFamily="50" charset="-128"/>
                          <a:ea typeface="メイリオ" panose="020B0604030504040204" pitchFamily="50" charset="-128"/>
                        </a:rPr>
                        <a:t>10</a:t>
                      </a:r>
                      <a:r>
                        <a:rPr kumimoji="1" lang="ja-JP" altLang="en-US" sz="1200" b="1" dirty="0">
                          <a:latin typeface="メイリオ" panose="020B0604030504040204" pitchFamily="50" charset="-128"/>
                          <a:ea typeface="メイリオ" panose="020B0604030504040204" pitchFamily="50" charset="-128"/>
                        </a:rPr>
                        <a:t>時</a:t>
                      </a:r>
                      <a:r>
                        <a:rPr kumimoji="1" lang="en-US" altLang="ja-JP" sz="1200" b="1" dirty="0">
                          <a:latin typeface="メイリオ" panose="020B0604030504040204" pitchFamily="50" charset="-128"/>
                          <a:ea typeface="メイリオ" panose="020B0604030504040204" pitchFamily="50" charset="-128"/>
                        </a:rPr>
                        <a:t>00</a:t>
                      </a:r>
                      <a:r>
                        <a:rPr kumimoji="1" lang="ja-JP" altLang="en-US" sz="1200" b="1" dirty="0">
                          <a:latin typeface="メイリオ" panose="020B0604030504040204" pitchFamily="50" charset="-128"/>
                          <a:ea typeface="メイリオ" panose="020B0604030504040204" pitchFamily="50" charset="-128"/>
                        </a:rPr>
                        <a:t>分～</a:t>
                      </a:r>
                      <a:endParaRPr kumimoji="1" lang="en-US" altLang="ja-JP" sz="1200" b="1" dirty="0">
                        <a:latin typeface="メイリオ" panose="020B0604030504040204" pitchFamily="50" charset="-128"/>
                        <a:ea typeface="メイリオ" panose="020B0604030504040204" pitchFamily="50" charset="-128"/>
                      </a:endParaRPr>
                    </a:p>
                    <a:p>
                      <a:pPr algn="ctr"/>
                      <a:r>
                        <a:rPr kumimoji="1" lang="en-US" altLang="ja-JP" sz="1200" b="1" dirty="0">
                          <a:latin typeface="メイリオ" panose="020B0604030504040204" pitchFamily="50" charset="-128"/>
                          <a:ea typeface="メイリオ" panose="020B0604030504040204" pitchFamily="50" charset="-128"/>
                        </a:rPr>
                        <a:t>11</a:t>
                      </a:r>
                      <a:r>
                        <a:rPr kumimoji="1" lang="ja-JP" altLang="en-US" sz="1200" b="1" dirty="0">
                          <a:latin typeface="メイリオ" panose="020B0604030504040204" pitchFamily="50" charset="-128"/>
                          <a:ea typeface="メイリオ" panose="020B0604030504040204" pitchFamily="50" charset="-128"/>
                        </a:rPr>
                        <a:t>時</a:t>
                      </a:r>
                      <a:r>
                        <a:rPr kumimoji="1" lang="en-US" altLang="ja-JP" sz="1200" b="1" dirty="0">
                          <a:latin typeface="メイリオ" panose="020B0604030504040204" pitchFamily="50" charset="-128"/>
                          <a:ea typeface="メイリオ" panose="020B0604030504040204" pitchFamily="50" charset="-128"/>
                        </a:rPr>
                        <a:t>30</a:t>
                      </a:r>
                      <a:r>
                        <a:rPr kumimoji="1" lang="ja-JP" altLang="en-US" sz="1200" b="1" dirty="0">
                          <a:latin typeface="メイリオ" panose="020B0604030504040204" pitchFamily="50" charset="-128"/>
                          <a:ea typeface="メイリオ" panose="020B0604030504040204" pitchFamily="50" charset="-128"/>
                        </a:rPr>
                        <a:t>分</a:t>
                      </a:r>
                    </a:p>
                  </a:txBody>
                  <a:tcPr anchor="ctr">
                    <a:solidFill>
                      <a:srgbClr val="F8D7CD"/>
                    </a:solidFill>
                  </a:tcPr>
                </a:tc>
                <a:tc>
                  <a:txBody>
                    <a:bodyPr/>
                    <a:lstStyle/>
                    <a:p>
                      <a:pPr>
                        <a:lnSpc>
                          <a:spcPts val="2300"/>
                        </a:lnSpc>
                      </a:pPr>
                      <a:r>
                        <a:rPr kumimoji="1" lang="ja-JP" altLang="en-US" sz="2000" b="1" dirty="0">
                          <a:latin typeface="HGS創英角ｺﾞｼｯｸUB" panose="020B0900000000000000" pitchFamily="50" charset="-128"/>
                          <a:ea typeface="HGS創英角ｺﾞｼｯｸUB" panose="020B0900000000000000" pitchFamily="50" charset="-128"/>
                        </a:rPr>
                        <a:t>やまはなウォーカー </a:t>
                      </a:r>
                      <a:r>
                        <a:rPr kumimoji="1" lang="ja-JP" altLang="en-US" sz="1800" b="1" dirty="0">
                          <a:latin typeface="HGS創英角ｺﾞｼｯｸUB" panose="020B0900000000000000" pitchFamily="50" charset="-128"/>
                          <a:ea typeface="HGS創英角ｺﾞｼｯｸUB" panose="020B0900000000000000" pitchFamily="50" charset="-128"/>
                        </a:rPr>
                        <a:t>～北海道議会庁舎～　</a:t>
                      </a:r>
                      <a:endParaRPr kumimoji="1" lang="en-US" altLang="ja-JP" sz="200" b="0" dirty="0">
                        <a:solidFill>
                          <a:srgbClr val="F8D7CD"/>
                        </a:solidFill>
                        <a:latin typeface="メイリオ" panose="020B0604030504040204" pitchFamily="50" charset="-128"/>
                        <a:ea typeface="メイリオ" panose="020B0604030504040204" pitchFamily="50" charset="-128"/>
                      </a:endParaRPr>
                    </a:p>
                    <a:p>
                      <a:pPr>
                        <a:lnSpc>
                          <a:spcPts val="2300"/>
                        </a:lnSpc>
                      </a:pPr>
                      <a:r>
                        <a:rPr kumimoji="1" lang="ja-JP" altLang="en-US" sz="1100" b="0" dirty="0">
                          <a:latin typeface="メイリオ" panose="020B0604030504040204" pitchFamily="50" charset="-128"/>
                          <a:ea typeface="メイリオ" panose="020B0604030504040204" pitchFamily="50" charset="-128"/>
                        </a:rPr>
                        <a:t>　　　　　  三越地下２階入り口 → チカホ経由 → 北海道議会庁舎  </a:t>
                      </a:r>
                      <a:endParaRPr kumimoji="1" lang="en-US" altLang="ja-JP" sz="1100" b="0" dirty="0">
                        <a:latin typeface="メイリオ" panose="020B0604030504040204" pitchFamily="50" charset="-128"/>
                        <a:ea typeface="メイリオ" panose="020B0604030504040204" pitchFamily="50" charset="-128"/>
                      </a:endParaRPr>
                    </a:p>
                    <a:p>
                      <a:pPr>
                        <a:lnSpc>
                          <a:spcPct val="100000"/>
                        </a:lnSpc>
                      </a:pPr>
                      <a:r>
                        <a:rPr kumimoji="1" lang="ja-JP" altLang="en-US" sz="1100" b="0" dirty="0">
                          <a:latin typeface="メイリオ" panose="020B0604030504040204" pitchFamily="50" charset="-128"/>
                          <a:ea typeface="メイリオ" panose="020B0604030504040204" pitchFamily="50" charset="-128"/>
                        </a:rPr>
                        <a:t>北海道議会は老朽化のため解体され、現在の道議庁舎は</a:t>
                      </a:r>
                      <a:r>
                        <a:rPr kumimoji="1" lang="en-US" altLang="ja-JP" sz="1100" b="0" dirty="0">
                          <a:latin typeface="メイリオ" panose="020B0604030504040204" pitchFamily="50" charset="-128"/>
                          <a:ea typeface="メイリオ" panose="020B0604030504040204" pitchFamily="50" charset="-128"/>
                        </a:rPr>
                        <a:t>2020</a:t>
                      </a:r>
                      <a:r>
                        <a:rPr kumimoji="1" lang="ja-JP" altLang="en-US" sz="1100" b="0" dirty="0">
                          <a:latin typeface="メイリオ" panose="020B0604030504040204" pitchFamily="50" charset="-128"/>
                          <a:ea typeface="メイリオ" panose="020B0604030504040204" pitchFamily="50" charset="-128"/>
                        </a:rPr>
                        <a:t>年５月から使用されています。庁舎内の見学も予定しております♪今年度最後のやまはなウォーカー、是非ご参加ください☻</a:t>
                      </a:r>
                      <a:endParaRPr kumimoji="1" lang="en-US" altLang="ja-JP" sz="1100" b="0" dirty="0">
                        <a:latin typeface="メイリオ" panose="020B0604030504040204" pitchFamily="50" charset="-128"/>
                        <a:ea typeface="メイリオ" panose="020B0604030504040204" pitchFamily="50" charset="-128"/>
                      </a:endParaRPr>
                    </a:p>
                  </a:txBody>
                  <a:tcPr>
                    <a:solidFill>
                      <a:srgbClr val="F8D7CD"/>
                    </a:solidFill>
                  </a:tcPr>
                </a:tc>
                <a:tc>
                  <a:txBody>
                    <a:bodyPr/>
                    <a:lstStyle/>
                    <a:p>
                      <a:r>
                        <a:rPr kumimoji="1" lang="en-US" altLang="ja-JP" sz="1050" b="1" dirty="0">
                          <a:latin typeface="メイリオ" panose="020B0604030504040204" pitchFamily="50" charset="-128"/>
                          <a:ea typeface="メイリオ" panose="020B0604030504040204" pitchFamily="50" charset="-128"/>
                        </a:rPr>
                        <a:t>【</a:t>
                      </a:r>
                      <a:r>
                        <a:rPr kumimoji="1" lang="ja-JP" altLang="en-US" sz="1050" b="1" dirty="0">
                          <a:latin typeface="メイリオ" panose="020B0604030504040204" pitchFamily="50" charset="-128"/>
                          <a:ea typeface="メイリオ" panose="020B0604030504040204" pitchFamily="50" charset="-128"/>
                        </a:rPr>
                        <a:t>集合場所</a:t>
                      </a:r>
                      <a:r>
                        <a:rPr kumimoji="1" lang="en-US" altLang="ja-JP" sz="1050" b="1" dirty="0">
                          <a:latin typeface="メイリオ" panose="020B0604030504040204" pitchFamily="50" charset="-128"/>
                          <a:ea typeface="メイリオ" panose="020B0604030504040204" pitchFamily="50" charset="-128"/>
                        </a:rPr>
                        <a:t>】</a:t>
                      </a:r>
                    </a:p>
                    <a:p>
                      <a:r>
                        <a:rPr kumimoji="1" lang="ja-JP" altLang="en-US" sz="1000" b="1" dirty="0">
                          <a:latin typeface="メイリオ" panose="020B0604030504040204" pitchFamily="50" charset="-128"/>
                          <a:ea typeface="メイリオ" panose="020B0604030504040204" pitchFamily="50" charset="-128"/>
                        </a:rPr>
                        <a:t>三越地下２階入り口</a:t>
                      </a:r>
                      <a:endParaRPr kumimoji="1" lang="en-US" altLang="ja-JP" sz="1000" b="0" dirty="0">
                        <a:latin typeface="メイリオ" panose="020B0604030504040204" pitchFamily="50" charset="-128"/>
                        <a:ea typeface="メイリオ" panose="020B0604030504040204" pitchFamily="50" charset="-128"/>
                      </a:endParaRPr>
                    </a:p>
                    <a:p>
                      <a:r>
                        <a:rPr kumimoji="1" lang="ja-JP" altLang="en-US" sz="1000" b="0" dirty="0">
                          <a:latin typeface="メイリオ" panose="020B0604030504040204" pitchFamily="50" charset="-128"/>
                          <a:ea typeface="メイリオ" panose="020B0604030504040204" pitchFamily="50" charset="-128"/>
                        </a:rPr>
                        <a:t>黄色の大型ビジョン前</a:t>
                      </a:r>
                      <a:r>
                        <a:rPr kumimoji="1" lang="en-US" altLang="ja-JP" sz="1000" b="0" dirty="0">
                          <a:latin typeface="メイリオ" panose="020B0604030504040204" pitchFamily="50" charset="-128"/>
                          <a:ea typeface="メイリオ" panose="020B0604030504040204" pitchFamily="50" charset="-128"/>
                        </a:rPr>
                        <a:t>(</a:t>
                      </a:r>
                      <a:r>
                        <a:rPr kumimoji="1" lang="ja-JP" altLang="en-US" sz="1000" b="0" dirty="0">
                          <a:latin typeface="メイリオ" panose="020B0604030504040204" pitchFamily="50" charset="-128"/>
                          <a:ea typeface="メイリオ" panose="020B0604030504040204" pitchFamily="50" charset="-128"/>
                        </a:rPr>
                        <a:t>通称ヒロシ</a:t>
                      </a:r>
                      <a:r>
                        <a:rPr kumimoji="1" lang="en-US" altLang="ja-JP" sz="1000" b="0" dirty="0">
                          <a:latin typeface="メイリオ" panose="020B0604030504040204" pitchFamily="50" charset="-128"/>
                          <a:ea typeface="メイリオ" panose="020B0604030504040204" pitchFamily="50" charset="-128"/>
                        </a:rPr>
                        <a:t>)</a:t>
                      </a:r>
                    </a:p>
                    <a:p>
                      <a:r>
                        <a:rPr kumimoji="1" lang="ja-JP" altLang="en-US" sz="1000" b="0" dirty="0">
                          <a:latin typeface="メイリオ" panose="020B0604030504040204" pitchFamily="50" charset="-128"/>
                          <a:ea typeface="メイリオ" panose="020B0604030504040204" pitchFamily="50" charset="-128"/>
                        </a:rPr>
                        <a:t>地下鉄ポールタウン入り口</a:t>
                      </a:r>
                      <a:endParaRPr kumimoji="1" lang="en-US" altLang="ja-JP" sz="1000" b="0" dirty="0">
                        <a:latin typeface="メイリオ" panose="020B0604030504040204" pitchFamily="50" charset="-128"/>
                        <a:ea typeface="メイリオ" panose="020B0604030504040204" pitchFamily="50" charset="-128"/>
                      </a:endParaRPr>
                    </a:p>
                  </a:txBody>
                  <a:tcPr>
                    <a:solidFill>
                      <a:srgbClr val="F8D7CD"/>
                    </a:solidFill>
                  </a:tcPr>
                </a:tc>
                <a:extLst>
                  <a:ext uri="{0D108BD9-81ED-4DB2-BD59-A6C34878D82A}">
                    <a16:rowId xmlns:a16="http://schemas.microsoft.com/office/drawing/2014/main" val="2786155059"/>
                  </a:ext>
                </a:extLst>
              </a:tr>
            </a:tbl>
          </a:graphicData>
        </a:graphic>
      </p:graphicFrame>
      <p:sp>
        <p:nvSpPr>
          <p:cNvPr id="2062" name="テキスト ボックス 2061">
            <a:extLst>
              <a:ext uri="{FF2B5EF4-FFF2-40B4-BE49-F238E27FC236}">
                <a16:creationId xmlns:a16="http://schemas.microsoft.com/office/drawing/2014/main" id="{AE15F4CF-6DE8-8B91-3E63-DE51F01FD7E8}"/>
              </a:ext>
            </a:extLst>
          </p:cNvPr>
          <p:cNvSpPr txBox="1"/>
          <p:nvPr/>
        </p:nvSpPr>
        <p:spPr>
          <a:xfrm>
            <a:off x="312842" y="209585"/>
            <a:ext cx="4234614" cy="938719"/>
          </a:xfrm>
          <a:prstGeom prst="rect">
            <a:avLst/>
          </a:prstGeom>
          <a:noFill/>
        </p:spPr>
        <p:txBody>
          <a:bodyPr wrap="square" rtlCol="0">
            <a:spAutoFit/>
          </a:bodyPr>
          <a:lstStyle/>
          <a:p>
            <a:pPr marL="0" marR="0" lvl="0" indent="0" algn="l" defTabSz="777514" rtl="0" eaLnBrk="1" fontAlgn="auto" latinLnBrk="0" hangingPunct="1">
              <a:lnSpc>
                <a:spcPct val="100000"/>
              </a:lnSpc>
              <a:spcBef>
                <a:spcPts val="0"/>
              </a:spcBef>
              <a:spcAft>
                <a:spcPts val="0"/>
              </a:spcAft>
              <a:buClrTx/>
              <a:buSzTx/>
              <a:buFontTx/>
              <a:buNone/>
              <a:tabLst/>
              <a:defRPr/>
            </a:pPr>
            <a:r>
              <a:rPr kumimoji="1" lang="en-US" altLang="ja-JP" sz="1050" dirty="0">
                <a:solidFill>
                  <a:schemeClr val="tx1"/>
                </a:solidFill>
                <a:latin typeface="Meiryo UI" pitchFamily="50" charset="-128"/>
                <a:ea typeface="Meiryo UI" pitchFamily="50" charset="-128"/>
              </a:rPr>
              <a:t>【</a:t>
            </a:r>
            <a:r>
              <a:rPr kumimoji="1" lang="ja-JP" altLang="en-US" sz="1050" dirty="0">
                <a:solidFill>
                  <a:schemeClr val="tx1"/>
                </a:solidFill>
                <a:latin typeface="Meiryo UI" pitchFamily="50" charset="-128"/>
                <a:ea typeface="Meiryo UI" pitchFamily="50" charset="-128"/>
              </a:rPr>
              <a:t>屋外教室参加にあたっての注意事項</a:t>
            </a:r>
            <a:r>
              <a:rPr kumimoji="1" lang="en-US" altLang="ja-JP" sz="1050" dirty="0">
                <a:solidFill>
                  <a:schemeClr val="tx1"/>
                </a:solidFill>
                <a:latin typeface="Meiryo UI" pitchFamily="50" charset="-128"/>
                <a:ea typeface="Meiryo UI" pitchFamily="50" charset="-128"/>
              </a:rPr>
              <a:t>】</a:t>
            </a:r>
          </a:p>
          <a:p>
            <a:pPr marL="0" marR="0" lvl="0" indent="0" algn="l" defTabSz="1019007" rtl="0" eaLnBrk="1" fontAlgn="auto" latinLnBrk="0" hangingPunct="1">
              <a:lnSpc>
                <a:spcPct val="100000"/>
              </a:lnSpc>
              <a:spcBef>
                <a:spcPts val="0"/>
              </a:spcBef>
              <a:spcAft>
                <a:spcPts val="0"/>
              </a:spcAft>
              <a:buClrTx/>
              <a:buSzTx/>
              <a:buFontTx/>
              <a:buNone/>
              <a:tabLst/>
              <a:defRPr/>
            </a:pPr>
            <a:r>
              <a:rPr kumimoji="1" lang="ja-JP" altLang="en-US" sz="1050" dirty="0">
                <a:solidFill>
                  <a:schemeClr val="tx1"/>
                </a:solidFill>
                <a:latin typeface="Meiryo UI" pitchFamily="50" charset="-128"/>
                <a:ea typeface="Meiryo UI" pitchFamily="50" charset="-128"/>
              </a:rPr>
              <a:t>天候により中止の可能性もございます。教室によってはお申込みなしで当日ご参加いただくことも可能ですが、</a:t>
            </a:r>
            <a:r>
              <a:rPr kumimoji="1" lang="ja-JP" altLang="en-US" sz="1050" b="1" dirty="0">
                <a:solidFill>
                  <a:schemeClr val="tx1"/>
                </a:solidFill>
                <a:latin typeface="Meiryo UI" pitchFamily="50" charset="-128"/>
                <a:ea typeface="Meiryo UI" pitchFamily="50" charset="-128"/>
              </a:rPr>
              <a:t>万が一中止となった場合、連絡が行き届かない場合がございますので、ご了承ください</a:t>
            </a:r>
            <a:r>
              <a:rPr lang="ja-JP" altLang="en-US" sz="1050" b="1" dirty="0">
                <a:latin typeface="Meiryo UI" pitchFamily="50" charset="-128"/>
                <a:ea typeface="Meiryo UI" pitchFamily="50" charset="-128"/>
              </a:rPr>
              <a:t>。</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777514" rtl="0" eaLnBrk="1" fontAlgn="auto" latinLnBrk="0" hangingPunct="1">
              <a:lnSpc>
                <a:spcPct val="100000"/>
              </a:lnSpc>
              <a:spcBef>
                <a:spcPts val="0"/>
              </a:spcBef>
              <a:spcAft>
                <a:spcPts val="0"/>
              </a:spcAft>
              <a:buClrTx/>
              <a:buSzTx/>
              <a:buFontTx/>
              <a:buNone/>
              <a:tabLst>
                <a:tab pos="541338" algn="l"/>
              </a:tabLst>
              <a:defRPr/>
            </a:pPr>
            <a:endParaRPr kumimoji="1" lang="en-US" altLang="ja-JP" sz="1100" b="1" dirty="0">
              <a:solidFill>
                <a:schemeClr val="tx1"/>
              </a:solidFill>
              <a:latin typeface="Meiryo UI" pitchFamily="50" charset="-128"/>
              <a:ea typeface="Meiryo UI" pitchFamily="50" charset="-128"/>
            </a:endParaRPr>
          </a:p>
        </p:txBody>
      </p:sp>
      <p:sp>
        <p:nvSpPr>
          <p:cNvPr id="2076" name="テキスト ボックス 2075">
            <a:extLst>
              <a:ext uri="{FF2B5EF4-FFF2-40B4-BE49-F238E27FC236}">
                <a16:creationId xmlns:a16="http://schemas.microsoft.com/office/drawing/2014/main" id="{F04EF047-1339-327B-F61F-6413A4E7847C}"/>
              </a:ext>
            </a:extLst>
          </p:cNvPr>
          <p:cNvSpPr txBox="1"/>
          <p:nvPr/>
        </p:nvSpPr>
        <p:spPr>
          <a:xfrm>
            <a:off x="4619978" y="701873"/>
            <a:ext cx="2036077" cy="759182"/>
          </a:xfrm>
          <a:prstGeom prst="rect">
            <a:avLst/>
          </a:prstGeom>
          <a:noFill/>
        </p:spPr>
        <p:txBody>
          <a:bodyPr wrap="square" rtlCol="0">
            <a:spAutoFit/>
          </a:bodyPr>
          <a:lstStyle/>
          <a:p>
            <a:pPr>
              <a:lnSpc>
                <a:spcPts val="1300"/>
              </a:lnSpc>
            </a:pPr>
            <a:r>
              <a:rPr kumimoji="1" lang="ja-JP" altLang="en-US" sz="1050" dirty="0">
                <a:latin typeface="メイリオ" panose="020B0604030504040204" pitchFamily="50" charset="-128"/>
                <a:ea typeface="メイリオ" panose="020B0604030504040204" pitchFamily="50" charset="-128"/>
              </a:rPr>
              <a:t>札幌慈啓会のホームページで</a:t>
            </a:r>
            <a:r>
              <a:rPr kumimoji="1" lang="ja-JP" altLang="en-US" sz="1050" b="1" dirty="0">
                <a:latin typeface="メイリオ" panose="020B0604030504040204" pitchFamily="50" charset="-128"/>
                <a:ea typeface="メイリオ" panose="020B0604030504040204" pitchFamily="50" charset="-128"/>
              </a:rPr>
              <a:t>当日</a:t>
            </a:r>
            <a:r>
              <a:rPr kumimoji="1" lang="en-US" altLang="ja-JP" sz="1050" b="1" dirty="0">
                <a:latin typeface="メイリオ" panose="020B0604030504040204" pitchFamily="50" charset="-128"/>
                <a:ea typeface="メイリオ" panose="020B0604030504040204" pitchFamily="50" charset="-128"/>
              </a:rPr>
              <a:t>9</a:t>
            </a:r>
            <a:r>
              <a:rPr kumimoji="1" lang="ja-JP" altLang="en-US" sz="1050" b="1" dirty="0">
                <a:latin typeface="メイリオ" panose="020B0604030504040204" pitchFamily="50" charset="-128"/>
                <a:ea typeface="メイリオ" panose="020B0604030504040204" pitchFamily="50" charset="-128"/>
              </a:rPr>
              <a:t>時に開催情報を</a:t>
            </a:r>
            <a:r>
              <a:rPr lang="ja-JP" altLang="en-US" sz="1050" b="1" dirty="0">
                <a:latin typeface="メイリオ" panose="020B0604030504040204" pitchFamily="50" charset="-128"/>
                <a:ea typeface="メイリオ" panose="020B0604030504040204" pitchFamily="50" charset="-128"/>
              </a:rPr>
              <a:t>掲載</a:t>
            </a:r>
            <a:r>
              <a:rPr lang="ja-JP" altLang="en-US" sz="1050" dirty="0">
                <a:latin typeface="メイリオ" panose="020B0604030504040204" pitchFamily="50" charset="-128"/>
                <a:ea typeface="メイリオ" panose="020B0604030504040204" pitchFamily="50" charset="-128"/>
              </a:rPr>
              <a:t>いたします！</a:t>
            </a:r>
            <a:r>
              <a:rPr kumimoji="1" lang="ja-JP" altLang="en-US" sz="1050" dirty="0">
                <a:latin typeface="メイリオ" panose="020B0604030504040204" pitchFamily="50" charset="-128"/>
                <a:ea typeface="メイリオ" panose="020B0604030504040204" pitchFamily="50" charset="-128"/>
              </a:rPr>
              <a:t>右の二次元バーコードからご覧ください。</a:t>
            </a:r>
          </a:p>
        </p:txBody>
      </p:sp>
      <p:sp>
        <p:nvSpPr>
          <p:cNvPr id="39" name="正方形/長方形 38">
            <a:extLst>
              <a:ext uri="{FF2B5EF4-FFF2-40B4-BE49-F238E27FC236}">
                <a16:creationId xmlns:a16="http://schemas.microsoft.com/office/drawing/2014/main" id="{5C14225C-A341-C96B-FEE5-EB211764283D}"/>
              </a:ext>
            </a:extLst>
          </p:cNvPr>
          <p:cNvSpPr/>
          <p:nvPr/>
        </p:nvSpPr>
        <p:spPr>
          <a:xfrm>
            <a:off x="280194" y="173833"/>
            <a:ext cx="4222608" cy="1301978"/>
          </a:xfrm>
          <a:prstGeom prst="rect">
            <a:avLst/>
          </a:prstGeom>
          <a:noFill/>
          <a:ln w="76200">
            <a:solidFill>
              <a:srgbClr val="FF33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1" name="正方形/長方形 40">
            <a:extLst>
              <a:ext uri="{FF2B5EF4-FFF2-40B4-BE49-F238E27FC236}">
                <a16:creationId xmlns:a16="http://schemas.microsoft.com/office/drawing/2014/main" id="{040C9C55-76ED-8CB6-F821-530BF2FE53F8}"/>
              </a:ext>
            </a:extLst>
          </p:cNvPr>
          <p:cNvSpPr/>
          <p:nvPr/>
        </p:nvSpPr>
        <p:spPr>
          <a:xfrm>
            <a:off x="4634162" y="192752"/>
            <a:ext cx="2794065" cy="452486"/>
          </a:xfrm>
          <a:prstGeom prst="rect">
            <a:avLst/>
          </a:prstGeom>
          <a:solidFill>
            <a:schemeClr val="bg2">
              <a:lumMod val="50000"/>
            </a:schemeClr>
          </a:solidFill>
          <a:ln w="19050">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2" name="テキスト ボックス 41">
            <a:extLst>
              <a:ext uri="{FF2B5EF4-FFF2-40B4-BE49-F238E27FC236}">
                <a16:creationId xmlns:a16="http://schemas.microsoft.com/office/drawing/2014/main" id="{038AAF01-EEFA-5854-242B-3CBC28B0D4AA}"/>
              </a:ext>
            </a:extLst>
          </p:cNvPr>
          <p:cNvSpPr txBox="1"/>
          <p:nvPr/>
        </p:nvSpPr>
        <p:spPr>
          <a:xfrm>
            <a:off x="4857911" y="277901"/>
            <a:ext cx="2777104" cy="307777"/>
          </a:xfrm>
          <a:prstGeom prst="rect">
            <a:avLst/>
          </a:prstGeom>
          <a:noFill/>
        </p:spPr>
        <p:txBody>
          <a:bodyPr wrap="square" rtlCol="0">
            <a:spAutoFit/>
          </a:bodyPr>
          <a:lstStyle/>
          <a:p>
            <a:r>
              <a:rPr lang="en-US" altLang="ja-JP" sz="1400" dirty="0">
                <a:solidFill>
                  <a:schemeClr val="bg1"/>
                </a:solidFill>
                <a:latin typeface="HGS創英角ｺﾞｼｯｸUB" panose="020B0900000000000000" pitchFamily="50" charset="-128"/>
                <a:ea typeface="HGS創英角ｺﾞｼｯｸUB" panose="020B0900000000000000" pitchFamily="50" charset="-128"/>
              </a:rPr>
              <a:t> </a:t>
            </a:r>
            <a:r>
              <a:rPr kumimoji="1" lang="ja-JP" altLang="en-US" sz="1400" dirty="0">
                <a:solidFill>
                  <a:schemeClr val="bg1"/>
                </a:solidFill>
                <a:latin typeface="HGS創英角ｺﾞｼｯｸUB" panose="020B0900000000000000" pitchFamily="50" charset="-128"/>
                <a:ea typeface="HGS創英角ｺﾞｼｯｸUB" panose="020B0900000000000000" pitchFamily="50" charset="-128"/>
              </a:rPr>
              <a:t>屋外教室開催情報はこちら</a:t>
            </a:r>
          </a:p>
        </p:txBody>
      </p:sp>
      <p:pic>
        <p:nvPicPr>
          <p:cNvPr id="45" name="図 44">
            <a:extLst>
              <a:ext uri="{FF2B5EF4-FFF2-40B4-BE49-F238E27FC236}">
                <a16:creationId xmlns:a16="http://schemas.microsoft.com/office/drawing/2014/main" id="{AA763CE7-2D67-4CC1-A4A1-7F50BF9F1715}"/>
              </a:ext>
            </a:extLst>
          </p:cNvPr>
          <p:cNvPicPr>
            <a:picLocks noChangeAspect="1"/>
          </p:cNvPicPr>
          <p:nvPr/>
        </p:nvPicPr>
        <p:blipFill>
          <a:blip r:embed="rId6"/>
          <a:stretch>
            <a:fillRect/>
          </a:stretch>
        </p:blipFill>
        <p:spPr>
          <a:xfrm>
            <a:off x="6623547" y="699603"/>
            <a:ext cx="759182" cy="759182"/>
          </a:xfrm>
          <a:prstGeom prst="rect">
            <a:avLst/>
          </a:prstGeom>
        </p:spPr>
      </p:pic>
      <p:sp>
        <p:nvSpPr>
          <p:cNvPr id="7" name="テキスト ボックス 6">
            <a:extLst>
              <a:ext uri="{FF2B5EF4-FFF2-40B4-BE49-F238E27FC236}">
                <a16:creationId xmlns:a16="http://schemas.microsoft.com/office/drawing/2014/main" id="{4AA01726-7EA1-00C1-8F87-906AFEDA20FC}"/>
              </a:ext>
            </a:extLst>
          </p:cNvPr>
          <p:cNvSpPr txBox="1"/>
          <p:nvPr/>
        </p:nvSpPr>
        <p:spPr>
          <a:xfrm>
            <a:off x="313517" y="888304"/>
            <a:ext cx="3600091" cy="577081"/>
          </a:xfrm>
          <a:prstGeom prst="rect">
            <a:avLst/>
          </a:prstGeom>
          <a:noFill/>
        </p:spPr>
        <p:txBody>
          <a:bodyPr wrap="square" rtlCol="0">
            <a:spAutoFit/>
          </a:bodyPr>
          <a:lstStyle/>
          <a:p>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屋外</a:t>
            </a:r>
            <a:r>
              <a:rPr lang="ja-JP" altLang="en-US" sz="1050" dirty="0">
                <a:latin typeface="Meiryo UI" panose="020B0604030504040204" pitchFamily="50" charset="-128"/>
                <a:ea typeface="Meiryo UI" panose="020B0604030504040204" pitchFamily="50" charset="-128"/>
              </a:rPr>
              <a:t>教室の持ち物</a:t>
            </a:r>
            <a:r>
              <a:rPr kumimoji="1" lang="en-US" altLang="ja-JP" sz="1050" dirty="0">
                <a:latin typeface="Meiryo UI" panose="020B0604030504040204" pitchFamily="50" charset="-128"/>
                <a:ea typeface="Meiryo UI" panose="020B0604030504040204" pitchFamily="50" charset="-128"/>
              </a:rPr>
              <a:t>】</a:t>
            </a:r>
          </a:p>
          <a:p>
            <a:r>
              <a:rPr lang="ja-JP" altLang="en-US" sz="1050" dirty="0">
                <a:latin typeface="Meiryo UI" panose="020B0604030504040204" pitchFamily="50" charset="-128"/>
                <a:ea typeface="Meiryo UI" panose="020B0604030504040204" pitchFamily="50" charset="-128"/>
              </a:rPr>
              <a:t>帽子・タオル・動きやすい服装も忘れずに！</a:t>
            </a:r>
            <a:endParaRPr lang="en-US" altLang="ja-JP" sz="1050" dirty="0">
              <a:latin typeface="Meiryo UI" panose="020B0604030504040204" pitchFamily="50" charset="-128"/>
              <a:ea typeface="Meiryo UI" panose="020B0604030504040204" pitchFamily="50" charset="-128"/>
            </a:endParaRPr>
          </a:p>
          <a:p>
            <a:r>
              <a:rPr lang="ja-JP" altLang="en-US" sz="1050" dirty="0">
                <a:latin typeface="Meiryo UI" panose="020B0604030504040204" pitchFamily="50" charset="-128"/>
                <a:ea typeface="Meiryo UI" panose="020B0604030504040204" pitchFamily="50" charset="-128"/>
              </a:rPr>
              <a:t>お持ちの方はいきいきスマイル手帳・名札もお持ちください。</a:t>
            </a:r>
            <a:endParaRPr kumimoji="1" lang="ja-JP" altLang="en-US" sz="1050" dirty="0">
              <a:latin typeface="Meiryo UI" panose="020B0604030504040204" pitchFamily="50" charset="-128"/>
              <a:ea typeface="Meiryo UI" panose="020B0604030504040204" pitchFamily="50" charset="-128"/>
            </a:endParaRPr>
          </a:p>
        </p:txBody>
      </p:sp>
      <p:grpSp>
        <p:nvGrpSpPr>
          <p:cNvPr id="2049" name="グループ化 2048">
            <a:extLst>
              <a:ext uri="{FF2B5EF4-FFF2-40B4-BE49-F238E27FC236}">
                <a16:creationId xmlns:a16="http://schemas.microsoft.com/office/drawing/2014/main" id="{93B27C1E-BB9F-72C4-557A-3BC21A760304}"/>
              </a:ext>
            </a:extLst>
          </p:cNvPr>
          <p:cNvGrpSpPr/>
          <p:nvPr/>
        </p:nvGrpSpPr>
        <p:grpSpPr>
          <a:xfrm>
            <a:off x="8621015" y="4268573"/>
            <a:ext cx="679301" cy="311540"/>
            <a:chOff x="1339930" y="4578262"/>
            <a:chExt cx="679301" cy="276999"/>
          </a:xfrm>
        </p:grpSpPr>
        <p:sp>
          <p:nvSpPr>
            <p:cNvPr id="2051" name="四角形: 角を丸くする 2050">
              <a:extLst>
                <a:ext uri="{FF2B5EF4-FFF2-40B4-BE49-F238E27FC236}">
                  <a16:creationId xmlns:a16="http://schemas.microsoft.com/office/drawing/2014/main" id="{45B85CE2-6539-D655-9FBE-A5A64E399E86}"/>
                </a:ext>
              </a:extLst>
            </p:cNvPr>
            <p:cNvSpPr/>
            <p:nvPr/>
          </p:nvSpPr>
          <p:spPr>
            <a:xfrm>
              <a:off x="1339930" y="4602332"/>
              <a:ext cx="514566" cy="244060"/>
            </a:xfrm>
            <a:prstGeom prst="roundRect">
              <a:avLst>
                <a:gd name="adj" fmla="val 50000"/>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600" dirty="0">
                <a:latin typeface="HGS創英角ｺﾞｼｯｸUB" panose="020B0900000000000000" pitchFamily="50" charset="-128"/>
                <a:ea typeface="HGS創英角ｺﾞｼｯｸUB" panose="020B0900000000000000" pitchFamily="50" charset="-128"/>
              </a:endParaRPr>
            </a:p>
          </p:txBody>
        </p:sp>
        <p:sp>
          <p:nvSpPr>
            <p:cNvPr id="2052" name="テキスト ボックス 2051">
              <a:extLst>
                <a:ext uri="{FF2B5EF4-FFF2-40B4-BE49-F238E27FC236}">
                  <a16:creationId xmlns:a16="http://schemas.microsoft.com/office/drawing/2014/main" id="{7DC64970-E363-CA25-9B01-F48CEEB4020D}"/>
                </a:ext>
              </a:extLst>
            </p:cNvPr>
            <p:cNvSpPr txBox="1"/>
            <p:nvPr/>
          </p:nvSpPr>
          <p:spPr>
            <a:xfrm>
              <a:off x="1359386" y="4578262"/>
              <a:ext cx="659845" cy="276999"/>
            </a:xfrm>
            <a:prstGeom prst="rect">
              <a:avLst/>
            </a:prstGeom>
            <a:noFill/>
          </p:spPr>
          <p:txBody>
            <a:bodyPr wrap="square" rtlCol="0">
              <a:spAutoFit/>
            </a:bodyPr>
            <a:lstStyle/>
            <a:p>
              <a:r>
                <a:rPr kumimoji="1" lang="ja-JP" altLang="en-US" sz="1200" dirty="0">
                  <a:latin typeface="HGP創英角ｺﾞｼｯｸUB" panose="020B0900000000000000" pitchFamily="50" charset="-128"/>
                  <a:ea typeface="HGP創英角ｺﾞｼｯｸUB" panose="020B0900000000000000" pitchFamily="50" charset="-128"/>
                </a:rPr>
                <a:t>内容</a:t>
              </a:r>
            </a:p>
          </p:txBody>
        </p:sp>
      </p:grpSp>
      <p:grpSp>
        <p:nvGrpSpPr>
          <p:cNvPr id="35" name="グループ化 34">
            <a:extLst>
              <a:ext uri="{FF2B5EF4-FFF2-40B4-BE49-F238E27FC236}">
                <a16:creationId xmlns:a16="http://schemas.microsoft.com/office/drawing/2014/main" id="{2B40C7B9-06B1-349B-4821-AF7DC1A47C4A}"/>
              </a:ext>
            </a:extLst>
          </p:cNvPr>
          <p:cNvGrpSpPr/>
          <p:nvPr/>
        </p:nvGrpSpPr>
        <p:grpSpPr>
          <a:xfrm>
            <a:off x="1581725" y="3865175"/>
            <a:ext cx="697943" cy="276999"/>
            <a:chOff x="1339929" y="4585862"/>
            <a:chExt cx="697943" cy="276999"/>
          </a:xfrm>
        </p:grpSpPr>
        <p:sp>
          <p:nvSpPr>
            <p:cNvPr id="36" name="四角形: 角を丸くする 35">
              <a:extLst>
                <a:ext uri="{FF2B5EF4-FFF2-40B4-BE49-F238E27FC236}">
                  <a16:creationId xmlns:a16="http://schemas.microsoft.com/office/drawing/2014/main" id="{548ED85E-ABA4-391D-36BC-2C82E298F207}"/>
                </a:ext>
              </a:extLst>
            </p:cNvPr>
            <p:cNvSpPr/>
            <p:nvPr/>
          </p:nvSpPr>
          <p:spPr>
            <a:xfrm>
              <a:off x="1339929" y="4602332"/>
              <a:ext cx="659845" cy="244060"/>
            </a:xfrm>
            <a:prstGeom prst="roundRect">
              <a:avLst>
                <a:gd name="adj" fmla="val 50000"/>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600" dirty="0">
                <a:latin typeface="HGS創英角ｺﾞｼｯｸUB" panose="020B0900000000000000" pitchFamily="50" charset="-128"/>
                <a:ea typeface="HGS創英角ｺﾞｼｯｸUB" panose="020B0900000000000000" pitchFamily="50" charset="-128"/>
              </a:endParaRPr>
            </a:p>
          </p:txBody>
        </p:sp>
        <p:sp>
          <p:nvSpPr>
            <p:cNvPr id="37" name="テキスト ボックス 36">
              <a:extLst>
                <a:ext uri="{FF2B5EF4-FFF2-40B4-BE49-F238E27FC236}">
                  <a16:creationId xmlns:a16="http://schemas.microsoft.com/office/drawing/2014/main" id="{FAAC5914-88BC-3250-9D91-2B3304B8ADE2}"/>
                </a:ext>
              </a:extLst>
            </p:cNvPr>
            <p:cNvSpPr txBox="1"/>
            <p:nvPr/>
          </p:nvSpPr>
          <p:spPr>
            <a:xfrm>
              <a:off x="1378027" y="4585862"/>
              <a:ext cx="659845" cy="276999"/>
            </a:xfrm>
            <a:prstGeom prst="rect">
              <a:avLst/>
            </a:prstGeom>
            <a:noFill/>
          </p:spPr>
          <p:txBody>
            <a:bodyPr wrap="square" rtlCol="0">
              <a:spAutoFit/>
            </a:bodyPr>
            <a:lstStyle/>
            <a:p>
              <a:r>
                <a:rPr lang="ja-JP" altLang="en-US" sz="1200" dirty="0">
                  <a:latin typeface="HGP創英角ｺﾞｼｯｸUB" panose="020B0900000000000000" pitchFamily="50" charset="-128"/>
                  <a:ea typeface="HGP創英角ｺﾞｼｯｸUB" panose="020B0900000000000000" pitchFamily="50" charset="-128"/>
                </a:rPr>
                <a:t>コース</a:t>
              </a:r>
              <a:endParaRPr kumimoji="1" lang="ja-JP" altLang="en-US" sz="1200" dirty="0">
                <a:latin typeface="HGP創英角ｺﾞｼｯｸUB" panose="020B0900000000000000" pitchFamily="50" charset="-128"/>
                <a:ea typeface="HGP創英角ｺﾞｼｯｸUB" panose="020B0900000000000000" pitchFamily="50" charset="-128"/>
              </a:endParaRPr>
            </a:p>
          </p:txBody>
        </p:sp>
      </p:grpSp>
      <p:sp>
        <p:nvSpPr>
          <p:cNvPr id="13" name="二等辺三角形 12">
            <a:extLst>
              <a:ext uri="{FF2B5EF4-FFF2-40B4-BE49-F238E27FC236}">
                <a16:creationId xmlns:a16="http://schemas.microsoft.com/office/drawing/2014/main" id="{7FC45CE8-6198-6DD3-72DD-158AF4CAD2F2}"/>
              </a:ext>
            </a:extLst>
          </p:cNvPr>
          <p:cNvSpPr/>
          <p:nvPr/>
        </p:nvSpPr>
        <p:spPr>
          <a:xfrm rot="9118533">
            <a:off x="-2179706" y="7067882"/>
            <a:ext cx="177575" cy="281294"/>
          </a:xfrm>
          <a:prstGeom prst="triangle">
            <a:avLst/>
          </a:prstGeom>
          <a:solidFill>
            <a:schemeClr val="accent2">
              <a:lumMod val="40000"/>
              <a:lumOff val="60000"/>
            </a:scheme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2" name="図 1">
            <a:extLst>
              <a:ext uri="{FF2B5EF4-FFF2-40B4-BE49-F238E27FC236}">
                <a16:creationId xmlns:a16="http://schemas.microsoft.com/office/drawing/2014/main" id="{7B265E8D-F485-48CA-9A1C-F31081FA5747}"/>
              </a:ext>
            </a:extLst>
          </p:cNvPr>
          <p:cNvPicPr>
            <a:picLocks noChangeAspect="1"/>
          </p:cNvPicPr>
          <p:nvPr/>
        </p:nvPicPr>
        <p:blipFill>
          <a:blip r:embed="rId7"/>
          <a:stretch>
            <a:fillRect/>
          </a:stretch>
        </p:blipFill>
        <p:spPr>
          <a:xfrm>
            <a:off x="4977718" y="7108995"/>
            <a:ext cx="2606103" cy="2058539"/>
          </a:xfrm>
          <a:prstGeom prst="rect">
            <a:avLst/>
          </a:prstGeom>
          <a:ln>
            <a:solidFill>
              <a:srgbClr val="000000"/>
            </a:solidFill>
          </a:ln>
        </p:spPr>
      </p:pic>
      <p:pic>
        <p:nvPicPr>
          <p:cNvPr id="9" name="図 8">
            <a:extLst>
              <a:ext uri="{FF2B5EF4-FFF2-40B4-BE49-F238E27FC236}">
                <a16:creationId xmlns:a16="http://schemas.microsoft.com/office/drawing/2014/main" id="{96E61F3E-BC0F-5278-80A9-DCFBC02EA102}"/>
              </a:ext>
            </a:extLst>
          </p:cNvPr>
          <p:cNvPicPr>
            <a:picLocks noChangeAspect="1"/>
          </p:cNvPicPr>
          <p:nvPr/>
        </p:nvPicPr>
        <p:blipFill>
          <a:blip r:embed="rId8"/>
          <a:stretch>
            <a:fillRect/>
          </a:stretch>
        </p:blipFill>
        <p:spPr>
          <a:xfrm>
            <a:off x="192503" y="4724400"/>
            <a:ext cx="7437765" cy="646232"/>
          </a:xfrm>
          <a:prstGeom prst="rect">
            <a:avLst/>
          </a:prstGeom>
        </p:spPr>
      </p:pic>
      <p:sp>
        <p:nvSpPr>
          <p:cNvPr id="12" name="正方形/長方形 11">
            <a:extLst>
              <a:ext uri="{FF2B5EF4-FFF2-40B4-BE49-F238E27FC236}">
                <a16:creationId xmlns:a16="http://schemas.microsoft.com/office/drawing/2014/main" id="{B0AA4830-F80C-3D0E-86A2-D656136DFBA6}"/>
              </a:ext>
            </a:extLst>
          </p:cNvPr>
          <p:cNvSpPr/>
          <p:nvPr/>
        </p:nvSpPr>
        <p:spPr>
          <a:xfrm>
            <a:off x="191602" y="5306784"/>
            <a:ext cx="7431901" cy="1659737"/>
          </a:xfrm>
          <a:prstGeom prst="rect">
            <a:avLst/>
          </a:prstGeom>
          <a:solidFill>
            <a:schemeClr val="bg1"/>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13">
            <a:extLst>
              <a:ext uri="{FF2B5EF4-FFF2-40B4-BE49-F238E27FC236}">
                <a16:creationId xmlns:a16="http://schemas.microsoft.com/office/drawing/2014/main" id="{C6643308-99EF-CFE5-49D0-059827161414}"/>
              </a:ext>
            </a:extLst>
          </p:cNvPr>
          <p:cNvSpPr/>
          <p:nvPr/>
        </p:nvSpPr>
        <p:spPr>
          <a:xfrm>
            <a:off x="167868" y="4739980"/>
            <a:ext cx="7456535" cy="2239264"/>
          </a:xfrm>
          <a:prstGeom prst="rect">
            <a:avLst/>
          </a:prstGeom>
          <a:noFill/>
          <a:ln w="28575">
            <a:solidFill>
              <a:srgbClr val="EB6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四角形: 角を丸くする 14">
            <a:extLst>
              <a:ext uri="{FF2B5EF4-FFF2-40B4-BE49-F238E27FC236}">
                <a16:creationId xmlns:a16="http://schemas.microsoft.com/office/drawing/2014/main" id="{046A6979-4921-E404-221B-1DE127CFB547}"/>
              </a:ext>
            </a:extLst>
          </p:cNvPr>
          <p:cNvSpPr/>
          <p:nvPr/>
        </p:nvSpPr>
        <p:spPr>
          <a:xfrm>
            <a:off x="125584" y="4617945"/>
            <a:ext cx="6133130" cy="526628"/>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solidFill>
                <a:latin typeface="メイリオ" panose="020B0604030504040204" pitchFamily="50" charset="-128"/>
                <a:ea typeface="メイリオ" panose="020B0604030504040204" pitchFamily="50" charset="-128"/>
              </a:rPr>
              <a:t>やまはな元気応援クラブ 月</a:t>
            </a:r>
            <a:r>
              <a:rPr lang="en-US" altLang="ja-JP" sz="1050" dirty="0">
                <a:solidFill>
                  <a:schemeClr val="tx1"/>
                </a:solidFill>
                <a:latin typeface="メイリオ" panose="020B0604030504040204" pitchFamily="50" charset="-128"/>
                <a:ea typeface="メイリオ" panose="020B0604030504040204" pitchFamily="50" charset="-128"/>
              </a:rPr>
              <a:t>1</a:t>
            </a:r>
            <a:r>
              <a:rPr lang="ja-JP" altLang="en-US" sz="1050" dirty="0">
                <a:solidFill>
                  <a:schemeClr val="tx1"/>
                </a:solidFill>
                <a:latin typeface="メイリオ" panose="020B0604030504040204" pitchFamily="50" charset="-128"/>
                <a:ea typeface="メイリオ" panose="020B0604030504040204" pitchFamily="50" charset="-128"/>
              </a:rPr>
              <a:t>回開催中！ 共催：第三地域包括支援センター</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E92EAAE9-6761-156D-0DB3-10551DEF2C75}"/>
              </a:ext>
            </a:extLst>
          </p:cNvPr>
          <p:cNvSpPr txBox="1"/>
          <p:nvPr/>
        </p:nvSpPr>
        <p:spPr>
          <a:xfrm>
            <a:off x="177392" y="4845928"/>
            <a:ext cx="6106722" cy="461665"/>
          </a:xfrm>
          <a:prstGeom prst="rect">
            <a:avLst/>
          </a:prstGeom>
          <a:noFill/>
        </p:spPr>
        <p:txBody>
          <a:bodyPr wrap="square" rtlCol="0">
            <a:spAutoFit/>
          </a:bodyPr>
          <a:lstStyle/>
          <a:p>
            <a:r>
              <a:rPr kumimoji="1" lang="ja-JP" altLang="en-US" sz="2400" b="1" spc="-150" dirty="0">
                <a:latin typeface="HGP創英角ｺﾞｼｯｸUB" panose="020B0900000000000000" pitchFamily="50" charset="-128"/>
                <a:ea typeface="HGP創英角ｺﾞｼｯｸUB" panose="020B0900000000000000" pitchFamily="50" charset="-128"/>
              </a:rPr>
              <a:t>コ レ ス テ ロ ー ル の 素 朴 な 疑 問 を 解 決</a:t>
            </a:r>
          </a:p>
        </p:txBody>
      </p:sp>
      <p:sp>
        <p:nvSpPr>
          <p:cNvPr id="18" name="正方形/長方形 17">
            <a:extLst>
              <a:ext uri="{FF2B5EF4-FFF2-40B4-BE49-F238E27FC236}">
                <a16:creationId xmlns:a16="http://schemas.microsoft.com/office/drawing/2014/main" id="{1710904E-055D-C9C7-1021-941CBDE50244}"/>
              </a:ext>
            </a:extLst>
          </p:cNvPr>
          <p:cNvSpPr/>
          <p:nvPr/>
        </p:nvSpPr>
        <p:spPr>
          <a:xfrm>
            <a:off x="6031194" y="4937168"/>
            <a:ext cx="860350" cy="3057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latin typeface="メイリオ" panose="020B0604030504040204" pitchFamily="50" charset="-128"/>
                <a:ea typeface="メイリオ" panose="020B0604030504040204" pitchFamily="50" charset="-128"/>
              </a:rPr>
              <a:t>定員</a:t>
            </a:r>
            <a:r>
              <a:rPr kumimoji="1" lang="en-US" altLang="ja-JP" sz="1050" b="1" dirty="0">
                <a:solidFill>
                  <a:schemeClr val="tx1"/>
                </a:solidFill>
                <a:latin typeface="メイリオ" panose="020B0604030504040204" pitchFamily="50" charset="-128"/>
                <a:ea typeface="メイリオ" panose="020B0604030504040204" pitchFamily="50" charset="-128"/>
              </a:rPr>
              <a:t>20</a:t>
            </a:r>
            <a:r>
              <a:rPr kumimoji="1" lang="ja-JP" altLang="en-US" sz="1050" b="1" dirty="0">
                <a:solidFill>
                  <a:schemeClr val="tx1"/>
                </a:solidFill>
                <a:latin typeface="メイリオ" panose="020B0604030504040204" pitchFamily="50" charset="-128"/>
                <a:ea typeface="メイリオ" panose="020B0604030504040204" pitchFamily="50" charset="-128"/>
              </a:rPr>
              <a:t>名</a:t>
            </a:r>
          </a:p>
        </p:txBody>
      </p:sp>
      <p:sp>
        <p:nvSpPr>
          <p:cNvPr id="19" name="正方形/長方形 18">
            <a:extLst>
              <a:ext uri="{FF2B5EF4-FFF2-40B4-BE49-F238E27FC236}">
                <a16:creationId xmlns:a16="http://schemas.microsoft.com/office/drawing/2014/main" id="{90C7CE01-A91A-8205-605B-B39E34D0D0D2}"/>
              </a:ext>
            </a:extLst>
          </p:cNvPr>
          <p:cNvSpPr/>
          <p:nvPr/>
        </p:nvSpPr>
        <p:spPr>
          <a:xfrm>
            <a:off x="302287" y="5424250"/>
            <a:ext cx="658218" cy="20876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50" dirty="0">
                <a:solidFill>
                  <a:schemeClr val="tx1"/>
                </a:solidFill>
                <a:latin typeface="メイリオ" panose="020B0604030504040204" pitchFamily="50" charset="-128"/>
                <a:ea typeface="メイリオ" panose="020B0604030504040204" pitchFamily="50" charset="-128"/>
              </a:rPr>
              <a:t>日 時</a:t>
            </a:r>
            <a:endParaRPr kumimoji="1" lang="ja-JP" altLang="en-US" sz="105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09C69F3C-16A6-AE81-F87C-CBB0225A28E2}"/>
              </a:ext>
            </a:extLst>
          </p:cNvPr>
          <p:cNvSpPr/>
          <p:nvPr/>
        </p:nvSpPr>
        <p:spPr>
          <a:xfrm>
            <a:off x="314987" y="5789139"/>
            <a:ext cx="658218" cy="20876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50" dirty="0">
                <a:solidFill>
                  <a:schemeClr val="tx1"/>
                </a:solidFill>
                <a:latin typeface="メイリオ" panose="020B0604030504040204" pitchFamily="50" charset="-128"/>
                <a:ea typeface="メイリオ" panose="020B0604030504040204" pitchFamily="50" charset="-128"/>
              </a:rPr>
              <a:t>会 場</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EE72A7D6-255F-EBE8-3F85-DD600ED3A020}"/>
              </a:ext>
            </a:extLst>
          </p:cNvPr>
          <p:cNvSpPr txBox="1"/>
          <p:nvPr/>
        </p:nvSpPr>
        <p:spPr>
          <a:xfrm>
            <a:off x="1091074" y="6136849"/>
            <a:ext cx="5112626" cy="415498"/>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参加ご希望の方は </a:t>
            </a:r>
            <a:r>
              <a:rPr kumimoji="1" lang="ja-JP" altLang="en-US" sz="1050" b="1" dirty="0">
                <a:solidFill>
                  <a:srgbClr val="FF0000"/>
                </a:solidFill>
                <a:latin typeface="メイリオ" panose="020B0604030504040204" pitchFamily="50" charset="-128"/>
                <a:ea typeface="メイリオ" panose="020B0604030504040204" pitchFamily="50" charset="-128"/>
              </a:rPr>
              <a:t>東光ストアのサービスカウンター</a:t>
            </a:r>
            <a:r>
              <a:rPr kumimoji="1" lang="ja-JP" altLang="en-US" sz="1050" dirty="0">
                <a:latin typeface="メイリオ" panose="020B0604030504040204" pitchFamily="50" charset="-128"/>
                <a:ea typeface="メイリオ" panose="020B0604030504040204" pitchFamily="50" charset="-128"/>
              </a:rPr>
              <a:t>でお申込みください。</a:t>
            </a:r>
            <a:endParaRPr kumimoji="1" lang="en-US" altLang="ja-JP" sz="1050" dirty="0">
              <a:latin typeface="メイリオ" panose="020B0604030504040204" pitchFamily="50" charset="-128"/>
              <a:ea typeface="メイリオ" panose="020B0604030504040204" pitchFamily="50" charset="-128"/>
            </a:endParaRPr>
          </a:p>
          <a:p>
            <a:r>
              <a:rPr kumimoji="1" lang="en-US" altLang="ja-JP" sz="1050" b="1" dirty="0">
                <a:solidFill>
                  <a:srgbClr val="FF0000"/>
                </a:solidFill>
                <a:latin typeface="メイリオ" panose="020B0604030504040204" pitchFamily="50" charset="-128"/>
                <a:ea typeface="メイリオ" panose="020B0604030504040204" pitchFamily="50" charset="-128"/>
              </a:rPr>
              <a:t>10</a:t>
            </a:r>
            <a:r>
              <a:rPr kumimoji="1" lang="ja-JP" altLang="en-US" sz="1050" b="1" dirty="0">
                <a:solidFill>
                  <a:srgbClr val="FF0000"/>
                </a:solidFill>
                <a:latin typeface="メイリオ" panose="020B0604030504040204" pitchFamily="50" charset="-128"/>
                <a:ea typeface="メイリオ" panose="020B0604030504040204" pitchFamily="50" charset="-128"/>
              </a:rPr>
              <a:t>月</a:t>
            </a:r>
            <a:r>
              <a:rPr kumimoji="1" lang="en-US" altLang="ja-JP" sz="1050" b="1" dirty="0">
                <a:solidFill>
                  <a:srgbClr val="FF0000"/>
                </a:solidFill>
                <a:latin typeface="メイリオ" panose="020B0604030504040204" pitchFamily="50" charset="-128"/>
                <a:ea typeface="メイリオ" panose="020B0604030504040204" pitchFamily="50" charset="-128"/>
              </a:rPr>
              <a:t>16</a:t>
            </a:r>
            <a:r>
              <a:rPr kumimoji="1" lang="ja-JP" altLang="en-US" sz="1050" b="1" dirty="0">
                <a:solidFill>
                  <a:srgbClr val="FF0000"/>
                </a:solidFill>
                <a:latin typeface="メイリオ" panose="020B0604030504040204" pitchFamily="50" charset="-128"/>
                <a:ea typeface="メイリオ" panose="020B0604030504040204" pitchFamily="50" charset="-128"/>
              </a:rPr>
              <a:t>日（水）</a:t>
            </a:r>
            <a:r>
              <a:rPr kumimoji="1" lang="en-US" altLang="ja-JP" sz="1050" b="1" dirty="0">
                <a:solidFill>
                  <a:srgbClr val="FF0000"/>
                </a:solidFill>
                <a:latin typeface="メイリオ" panose="020B0604030504040204" pitchFamily="50" charset="-128"/>
                <a:ea typeface="メイリオ" panose="020B0604030504040204" pitchFamily="50" charset="-128"/>
              </a:rPr>
              <a:t>11:30</a:t>
            </a:r>
            <a:r>
              <a:rPr kumimoji="1" lang="ja-JP" altLang="en-US" sz="1050" b="1" dirty="0">
                <a:solidFill>
                  <a:srgbClr val="FF0000"/>
                </a:solidFill>
                <a:latin typeface="メイリオ" panose="020B0604030504040204" pitchFamily="50" charset="-128"/>
                <a:ea typeface="メイリオ" panose="020B0604030504040204" pitchFamily="50" charset="-128"/>
              </a:rPr>
              <a:t>～申込受付開始</a:t>
            </a:r>
            <a:r>
              <a:rPr kumimoji="1" lang="ja-JP" altLang="en-US" sz="1050" dirty="0">
                <a:latin typeface="メイリオ" panose="020B0604030504040204" pitchFamily="50" charset="-128"/>
                <a:ea typeface="メイリオ" panose="020B0604030504040204" pitchFamily="50" charset="-128"/>
              </a:rPr>
              <a:t>です。</a:t>
            </a:r>
          </a:p>
        </p:txBody>
      </p:sp>
      <p:sp>
        <p:nvSpPr>
          <p:cNvPr id="22" name="四角形: 角を丸くする 21">
            <a:extLst>
              <a:ext uri="{FF2B5EF4-FFF2-40B4-BE49-F238E27FC236}">
                <a16:creationId xmlns:a16="http://schemas.microsoft.com/office/drawing/2014/main" id="{F0A0CACE-4EB3-95EA-3041-941BE022D7E5}"/>
              </a:ext>
            </a:extLst>
          </p:cNvPr>
          <p:cNvSpPr/>
          <p:nvPr/>
        </p:nvSpPr>
        <p:spPr>
          <a:xfrm>
            <a:off x="209711" y="6536726"/>
            <a:ext cx="6133130" cy="526628"/>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solidFill>
                <a:latin typeface="メイリオ" panose="020B0604030504040204" pitchFamily="50" charset="-128"/>
                <a:ea typeface="メイリオ" panose="020B0604030504040204" pitchFamily="50" charset="-128"/>
              </a:rPr>
              <a:t>第三地域包括支援センターによる、</a:t>
            </a:r>
            <a:r>
              <a:rPr lang="ja-JP" altLang="en-US" sz="1050" b="1" dirty="0">
                <a:solidFill>
                  <a:srgbClr val="FF0000"/>
                </a:solidFill>
                <a:latin typeface="メイリオ" panose="020B0604030504040204" pitchFamily="50" charset="-128"/>
                <a:ea typeface="メイリオ" panose="020B0604030504040204" pitchFamily="50" charset="-128"/>
              </a:rPr>
              <a:t>介護なんでも相談会</a:t>
            </a:r>
            <a:r>
              <a:rPr lang="ja-JP" altLang="en-US" sz="1050" dirty="0">
                <a:solidFill>
                  <a:schemeClr val="tx1"/>
                </a:solidFill>
                <a:latin typeface="メイリオ" panose="020B0604030504040204" pitchFamily="50" charset="-128"/>
                <a:ea typeface="メイリオ" panose="020B0604030504040204" pitchFamily="50" charset="-128"/>
              </a:rPr>
              <a:t>も同時開催しております！</a:t>
            </a:r>
            <a:endParaRPr lang="en-US" altLang="ja-JP" sz="1050" dirty="0">
              <a:solidFill>
                <a:schemeClr val="tx1"/>
              </a:solidFill>
              <a:latin typeface="メイリオ" panose="020B0604030504040204" pitchFamily="50" charset="-128"/>
              <a:ea typeface="メイリオ" panose="020B0604030504040204" pitchFamily="50" charset="-128"/>
            </a:endParaRPr>
          </a:p>
          <a:p>
            <a:r>
              <a:rPr lang="ja-JP" altLang="en-US" sz="1050" dirty="0">
                <a:solidFill>
                  <a:schemeClr val="tx1"/>
                </a:solidFill>
                <a:latin typeface="メイリオ" panose="020B0604030504040204" pitchFamily="50" charset="-128"/>
                <a:ea typeface="メイリオ" panose="020B0604030504040204" pitchFamily="50" charset="-128"/>
              </a:rPr>
              <a:t>「介護保険ってどんな制度？」「今後のことが心配</a:t>
            </a:r>
            <a:r>
              <a:rPr lang="en-US" altLang="ja-JP" sz="1050" dirty="0">
                <a:solidFill>
                  <a:schemeClr val="tx1"/>
                </a:solidFill>
                <a:latin typeface="メイリオ" panose="020B0604030504040204" pitchFamily="50" charset="-128"/>
                <a:ea typeface="メイリオ" panose="020B0604030504040204" pitchFamily="50" charset="-128"/>
              </a:rPr>
              <a:t>…</a:t>
            </a:r>
            <a:r>
              <a:rPr lang="ja-JP" altLang="en-US" sz="1050" dirty="0">
                <a:solidFill>
                  <a:schemeClr val="tx1"/>
                </a:solidFill>
                <a:latin typeface="メイリオ" panose="020B0604030504040204" pitchFamily="50" charset="-128"/>
                <a:ea typeface="メイリオ" panose="020B0604030504040204" pitchFamily="50" charset="-128"/>
              </a:rPr>
              <a:t>」など、職員までお気軽にご相談ください。</a:t>
            </a:r>
            <a:endParaRPr lang="en-US" altLang="ja-JP" sz="1050"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a:extLst>
              <a:ext uri="{FF2B5EF4-FFF2-40B4-BE49-F238E27FC236}">
                <a16:creationId xmlns:a16="http://schemas.microsoft.com/office/drawing/2014/main" id="{C3662CED-4482-3DFA-A89B-223E4A920C0C}"/>
              </a:ext>
            </a:extLst>
          </p:cNvPr>
          <p:cNvSpPr/>
          <p:nvPr/>
        </p:nvSpPr>
        <p:spPr>
          <a:xfrm>
            <a:off x="317010" y="6170148"/>
            <a:ext cx="778774" cy="20708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50" dirty="0">
                <a:solidFill>
                  <a:schemeClr val="tx1"/>
                </a:solidFill>
                <a:latin typeface="メイリオ" panose="020B0604030504040204" pitchFamily="50" charset="-128"/>
                <a:ea typeface="メイリオ" panose="020B0604030504040204" pitchFamily="50" charset="-128"/>
              </a:rPr>
              <a:t>お申込み</a:t>
            </a:r>
            <a:endParaRPr kumimoji="1" lang="ja-JP" altLang="en-US" sz="1050" dirty="0">
              <a:solidFill>
                <a:schemeClr val="tx1"/>
              </a:solidFill>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8AE387C8-03D0-40DB-95CD-3161DC02A70C}"/>
              </a:ext>
            </a:extLst>
          </p:cNvPr>
          <p:cNvSpPr txBox="1"/>
          <p:nvPr/>
        </p:nvSpPr>
        <p:spPr>
          <a:xfrm>
            <a:off x="993560" y="5410883"/>
            <a:ext cx="2371939" cy="253916"/>
          </a:xfrm>
          <a:prstGeom prst="rect">
            <a:avLst/>
          </a:prstGeom>
          <a:noFill/>
        </p:spPr>
        <p:txBody>
          <a:bodyPr wrap="square" rtlCol="0">
            <a:spAutoFit/>
          </a:bodyPr>
          <a:lstStyle/>
          <a:p>
            <a:r>
              <a:rPr lang="en-US" altLang="ja-JP" sz="1050" dirty="0">
                <a:latin typeface="メイリオ" panose="020B0604030504040204" pitchFamily="50" charset="-128"/>
                <a:ea typeface="メイリオ" panose="020B0604030504040204" pitchFamily="50" charset="-128"/>
              </a:rPr>
              <a:t>11</a:t>
            </a:r>
            <a:r>
              <a:rPr lang="ja-JP" altLang="en-US" sz="1050" dirty="0">
                <a:latin typeface="メイリオ" panose="020B0604030504040204" pitchFamily="50" charset="-128"/>
                <a:ea typeface="メイリオ" panose="020B0604030504040204" pitchFamily="50" charset="-128"/>
              </a:rPr>
              <a:t>月</a:t>
            </a:r>
            <a:r>
              <a:rPr lang="en-US" altLang="ja-JP" sz="1050" dirty="0">
                <a:latin typeface="メイリオ" panose="020B0604030504040204" pitchFamily="50" charset="-128"/>
                <a:ea typeface="メイリオ" panose="020B0604030504040204" pitchFamily="50" charset="-128"/>
              </a:rPr>
              <a:t>20</a:t>
            </a:r>
            <a:r>
              <a:rPr lang="ja-JP" altLang="en-US" sz="1050" dirty="0">
                <a:latin typeface="メイリオ" panose="020B0604030504040204" pitchFamily="50" charset="-128"/>
                <a:ea typeface="メイリオ" panose="020B0604030504040204" pitchFamily="50" charset="-128"/>
              </a:rPr>
              <a:t>日 </a:t>
            </a:r>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水</a:t>
            </a:r>
            <a:r>
              <a:rPr lang="en-US" altLang="ja-JP" sz="1050" dirty="0">
                <a:latin typeface="メイリオ" panose="020B0604030504040204" pitchFamily="50" charset="-128"/>
                <a:ea typeface="メイリオ" panose="020B0604030504040204" pitchFamily="50" charset="-128"/>
              </a:rPr>
              <a:t>) 10</a:t>
            </a:r>
            <a:r>
              <a:rPr lang="ja-JP" altLang="en-US" sz="1050" dirty="0">
                <a:latin typeface="メイリオ" panose="020B0604030504040204" pitchFamily="50" charset="-128"/>
                <a:ea typeface="メイリオ" panose="020B0604030504040204" pitchFamily="50" charset="-128"/>
              </a:rPr>
              <a:t>：</a:t>
            </a:r>
            <a:r>
              <a:rPr lang="en-US" altLang="ja-JP" sz="1050" dirty="0">
                <a:latin typeface="メイリオ" panose="020B0604030504040204" pitchFamily="50" charset="-128"/>
                <a:ea typeface="メイリオ" panose="020B0604030504040204" pitchFamily="50" charset="-128"/>
              </a:rPr>
              <a:t>30</a:t>
            </a:r>
            <a:r>
              <a:rPr lang="ja-JP" altLang="en-US" sz="1050" dirty="0">
                <a:latin typeface="メイリオ" panose="020B0604030504040204" pitchFamily="50" charset="-128"/>
                <a:ea typeface="メイリオ" panose="020B0604030504040204" pitchFamily="50" charset="-128"/>
              </a:rPr>
              <a:t>～</a:t>
            </a:r>
            <a:r>
              <a:rPr lang="en-US" altLang="ja-JP" sz="1050" dirty="0">
                <a:latin typeface="メイリオ" panose="020B0604030504040204" pitchFamily="50" charset="-128"/>
                <a:ea typeface="メイリオ" panose="020B0604030504040204" pitchFamily="50" charset="-128"/>
              </a:rPr>
              <a:t>11</a:t>
            </a:r>
            <a:r>
              <a:rPr lang="ja-JP" altLang="en-US" sz="1050" dirty="0">
                <a:latin typeface="メイリオ" panose="020B0604030504040204" pitchFamily="50" charset="-128"/>
                <a:ea typeface="メイリオ" panose="020B0604030504040204" pitchFamily="50" charset="-128"/>
              </a:rPr>
              <a:t>：</a:t>
            </a:r>
            <a:r>
              <a:rPr lang="en-US" altLang="ja-JP" sz="1050" dirty="0">
                <a:latin typeface="メイリオ" panose="020B0604030504040204" pitchFamily="50" charset="-128"/>
                <a:ea typeface="メイリオ" panose="020B0604030504040204" pitchFamily="50" charset="-128"/>
              </a:rPr>
              <a:t>30</a:t>
            </a:r>
            <a:r>
              <a:rPr lang="ja-JP" altLang="en-US" sz="1050" dirty="0">
                <a:latin typeface="メイリオ" panose="020B0604030504040204" pitchFamily="50" charset="-128"/>
                <a:ea typeface="メイリオ" panose="020B0604030504040204" pitchFamily="50" charset="-128"/>
              </a:rPr>
              <a:t>　</a:t>
            </a:r>
            <a:endParaRPr kumimoji="1" lang="ja-JP" altLang="en-US" sz="1050" dirty="0">
              <a:latin typeface="メイリオ" panose="020B0604030504040204" pitchFamily="50" charset="-128"/>
              <a:ea typeface="メイリオ" panose="020B0604030504040204" pitchFamily="50" charset="-128"/>
            </a:endParaRPr>
          </a:p>
        </p:txBody>
      </p:sp>
      <p:sp>
        <p:nvSpPr>
          <p:cNvPr id="25" name="正方形/長方形 24">
            <a:extLst>
              <a:ext uri="{FF2B5EF4-FFF2-40B4-BE49-F238E27FC236}">
                <a16:creationId xmlns:a16="http://schemas.microsoft.com/office/drawing/2014/main" id="{1795380B-B38C-E426-7963-246D883F53EB}"/>
              </a:ext>
            </a:extLst>
          </p:cNvPr>
          <p:cNvSpPr/>
          <p:nvPr/>
        </p:nvSpPr>
        <p:spPr>
          <a:xfrm>
            <a:off x="3883687" y="5408139"/>
            <a:ext cx="658218" cy="20876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latin typeface="メイリオ" panose="020B0604030504040204" pitchFamily="50" charset="-128"/>
                <a:ea typeface="メイリオ" panose="020B0604030504040204" pitchFamily="50" charset="-128"/>
              </a:rPr>
              <a:t>講 師</a:t>
            </a:r>
          </a:p>
        </p:txBody>
      </p:sp>
      <p:sp>
        <p:nvSpPr>
          <p:cNvPr id="26" name="テキスト ボックス 25">
            <a:extLst>
              <a:ext uri="{FF2B5EF4-FFF2-40B4-BE49-F238E27FC236}">
                <a16:creationId xmlns:a16="http://schemas.microsoft.com/office/drawing/2014/main" id="{8D130533-7C23-9A8D-E491-07CBA258F3F6}"/>
              </a:ext>
            </a:extLst>
          </p:cNvPr>
          <p:cNvSpPr txBox="1"/>
          <p:nvPr/>
        </p:nvSpPr>
        <p:spPr>
          <a:xfrm>
            <a:off x="4587660" y="5385483"/>
            <a:ext cx="2371939" cy="253916"/>
          </a:xfrm>
          <a:prstGeom prst="rect">
            <a:avLst/>
          </a:prstGeom>
          <a:noFill/>
        </p:spPr>
        <p:txBody>
          <a:bodyPr wrap="square" rtlCol="0">
            <a:spAutoFit/>
          </a:bodyPr>
          <a:lstStyle/>
          <a:p>
            <a:r>
              <a:rPr lang="ja-JP" altLang="en-US" sz="1050" dirty="0">
                <a:latin typeface="メイリオ" panose="020B0604030504040204" pitchFamily="50" charset="-128"/>
                <a:ea typeface="メイリオ" panose="020B0604030504040204" pitchFamily="50" charset="-128"/>
              </a:rPr>
              <a:t>ハートメロディ薬局 薬剤師 安保様　</a:t>
            </a:r>
            <a:endParaRPr kumimoji="1" lang="ja-JP" altLang="en-US" sz="1050" dirty="0">
              <a:latin typeface="メイリオ" panose="020B0604030504040204" pitchFamily="50" charset="-128"/>
              <a:ea typeface="メイリオ" panose="020B0604030504040204" pitchFamily="50" charset="-128"/>
            </a:endParaRPr>
          </a:p>
        </p:txBody>
      </p:sp>
      <p:sp>
        <p:nvSpPr>
          <p:cNvPr id="31" name="正方形/長方形 30">
            <a:extLst>
              <a:ext uri="{FF2B5EF4-FFF2-40B4-BE49-F238E27FC236}">
                <a16:creationId xmlns:a16="http://schemas.microsoft.com/office/drawing/2014/main" id="{33BC0C7E-A51C-1690-4871-221A7A05C88A}"/>
              </a:ext>
            </a:extLst>
          </p:cNvPr>
          <p:cNvSpPr/>
          <p:nvPr/>
        </p:nvSpPr>
        <p:spPr>
          <a:xfrm>
            <a:off x="3896387" y="5776439"/>
            <a:ext cx="658218" cy="20876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50" dirty="0">
                <a:solidFill>
                  <a:schemeClr val="tx1"/>
                </a:solidFill>
                <a:latin typeface="メイリオ" panose="020B0604030504040204" pitchFamily="50" charset="-128"/>
                <a:ea typeface="メイリオ" panose="020B0604030504040204" pitchFamily="50" charset="-128"/>
              </a:rPr>
              <a:t>内 容</a:t>
            </a:r>
            <a:endParaRPr kumimoji="1" lang="ja-JP" altLang="en-US" sz="1050" dirty="0">
              <a:solidFill>
                <a:schemeClr val="tx1"/>
              </a:solidFill>
              <a:latin typeface="メイリオ" panose="020B0604030504040204" pitchFamily="50" charset="-128"/>
              <a:ea typeface="メイリオ" panose="020B0604030504040204" pitchFamily="50" charset="-128"/>
            </a:endParaRPr>
          </a:p>
        </p:txBody>
      </p:sp>
      <p:sp>
        <p:nvSpPr>
          <p:cNvPr id="2048" name="テキスト ボックス 2047">
            <a:extLst>
              <a:ext uri="{FF2B5EF4-FFF2-40B4-BE49-F238E27FC236}">
                <a16:creationId xmlns:a16="http://schemas.microsoft.com/office/drawing/2014/main" id="{8084695E-807B-8F1E-6CE1-DD202ECEDA22}"/>
              </a:ext>
            </a:extLst>
          </p:cNvPr>
          <p:cNvSpPr txBox="1"/>
          <p:nvPr/>
        </p:nvSpPr>
        <p:spPr>
          <a:xfrm>
            <a:off x="988288" y="5756579"/>
            <a:ext cx="2923098" cy="415498"/>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東光ストアプロム山鼻店 地下</a:t>
            </a:r>
            <a:r>
              <a:rPr kumimoji="1" lang="en-US" altLang="ja-JP" sz="1050" dirty="0">
                <a:latin typeface="メイリオ" panose="020B0604030504040204" pitchFamily="50" charset="-128"/>
                <a:ea typeface="メイリオ" panose="020B0604030504040204" pitchFamily="50" charset="-128"/>
              </a:rPr>
              <a:t>1</a:t>
            </a:r>
            <a:r>
              <a:rPr lang="ja-JP" altLang="en-US" sz="1050" dirty="0">
                <a:latin typeface="メイリオ" panose="020B0604030504040204" pitchFamily="50" charset="-128"/>
                <a:ea typeface="メイリオ" panose="020B0604030504040204" pitchFamily="50" charset="-128"/>
              </a:rPr>
              <a:t>階アトリウム（南</a:t>
            </a:r>
            <a:r>
              <a:rPr lang="en-US" altLang="ja-JP" sz="1050" dirty="0">
                <a:latin typeface="メイリオ" panose="020B0604030504040204" pitchFamily="50" charset="-128"/>
                <a:ea typeface="メイリオ" panose="020B0604030504040204" pitchFamily="50" charset="-128"/>
              </a:rPr>
              <a:t>22</a:t>
            </a:r>
            <a:r>
              <a:rPr lang="ja-JP" altLang="en-US" sz="1050" dirty="0">
                <a:latin typeface="メイリオ" panose="020B0604030504040204" pitchFamily="50" charset="-128"/>
                <a:ea typeface="メイリオ" panose="020B0604030504040204" pitchFamily="50" charset="-128"/>
              </a:rPr>
              <a:t>条西</a:t>
            </a:r>
            <a:r>
              <a:rPr lang="en-US" altLang="ja-JP" sz="1050" dirty="0">
                <a:latin typeface="メイリオ" panose="020B0604030504040204" pitchFamily="50" charset="-128"/>
                <a:ea typeface="メイリオ" panose="020B0604030504040204" pitchFamily="50" charset="-128"/>
              </a:rPr>
              <a:t>12</a:t>
            </a:r>
            <a:r>
              <a:rPr lang="ja-JP" altLang="en-US" sz="1050" dirty="0">
                <a:latin typeface="メイリオ" panose="020B0604030504040204" pitchFamily="50" charset="-128"/>
                <a:ea typeface="メイリオ" panose="020B0604030504040204" pitchFamily="50" charset="-128"/>
              </a:rPr>
              <a:t>丁目</a:t>
            </a:r>
            <a:r>
              <a:rPr lang="en-US" altLang="ja-JP" sz="1050" dirty="0">
                <a:latin typeface="メイリオ" panose="020B0604030504040204" pitchFamily="50" charset="-128"/>
                <a:ea typeface="メイリオ" panose="020B0604030504040204" pitchFamily="50" charset="-128"/>
              </a:rPr>
              <a:t>1-2</a:t>
            </a:r>
            <a:r>
              <a:rPr lang="ja-JP" altLang="en-US" sz="1050" dirty="0">
                <a:latin typeface="メイリオ" panose="020B0604030504040204" pitchFamily="50" charset="-128"/>
                <a:ea typeface="メイリオ" panose="020B0604030504040204" pitchFamily="50" charset="-128"/>
              </a:rPr>
              <a:t>）</a:t>
            </a:r>
            <a:endParaRPr kumimoji="1" lang="ja-JP" altLang="en-US" sz="1050" dirty="0">
              <a:latin typeface="メイリオ" panose="020B0604030504040204" pitchFamily="50" charset="-128"/>
              <a:ea typeface="メイリオ" panose="020B0604030504040204" pitchFamily="50" charset="-128"/>
            </a:endParaRPr>
          </a:p>
        </p:txBody>
      </p:sp>
      <p:sp>
        <p:nvSpPr>
          <p:cNvPr id="2050" name="テキスト ボックス 2049">
            <a:extLst>
              <a:ext uri="{FF2B5EF4-FFF2-40B4-BE49-F238E27FC236}">
                <a16:creationId xmlns:a16="http://schemas.microsoft.com/office/drawing/2014/main" id="{908E9851-D7AC-ABB9-22C2-AAF4D4F7892C}"/>
              </a:ext>
            </a:extLst>
          </p:cNvPr>
          <p:cNvSpPr txBox="1"/>
          <p:nvPr/>
        </p:nvSpPr>
        <p:spPr>
          <a:xfrm>
            <a:off x="4600360" y="5766483"/>
            <a:ext cx="2371939" cy="253916"/>
          </a:xfrm>
          <a:prstGeom prst="rect">
            <a:avLst/>
          </a:prstGeom>
          <a:noFill/>
        </p:spPr>
        <p:txBody>
          <a:bodyPr wrap="square" rtlCol="0">
            <a:spAutoFit/>
          </a:bodyPr>
          <a:lstStyle/>
          <a:p>
            <a:r>
              <a:rPr lang="ja-JP" altLang="en-US" sz="1050" dirty="0">
                <a:latin typeface="メイリオ" panose="020B0604030504040204" pitchFamily="50" charset="-128"/>
                <a:ea typeface="メイリオ" panose="020B0604030504040204" pitchFamily="50" charset="-128"/>
              </a:rPr>
              <a:t>講話　</a:t>
            </a:r>
            <a:endParaRPr kumimoji="1" lang="ja-JP" altLang="en-US" sz="1050" dirty="0">
              <a:latin typeface="メイリオ" panose="020B0604030504040204" pitchFamily="50" charset="-128"/>
              <a:ea typeface="メイリオ" panose="020B0604030504040204" pitchFamily="50" charset="-128"/>
            </a:endParaRPr>
          </a:p>
        </p:txBody>
      </p:sp>
      <p:pic>
        <p:nvPicPr>
          <p:cNvPr id="6" name="図 5">
            <a:extLst>
              <a:ext uri="{FF2B5EF4-FFF2-40B4-BE49-F238E27FC236}">
                <a16:creationId xmlns:a16="http://schemas.microsoft.com/office/drawing/2014/main" id="{57A0707F-7299-CCDC-218F-1398B5096BAE}"/>
              </a:ext>
            </a:extLst>
          </p:cNvPr>
          <p:cNvPicPr>
            <a:picLocks noChangeAspect="1"/>
          </p:cNvPicPr>
          <p:nvPr/>
        </p:nvPicPr>
        <p:blipFill>
          <a:blip r:embed="rId9"/>
          <a:stretch>
            <a:fillRect/>
          </a:stretch>
        </p:blipFill>
        <p:spPr>
          <a:xfrm>
            <a:off x="-2928625" y="5982383"/>
            <a:ext cx="2353254" cy="1650036"/>
          </a:xfrm>
          <a:prstGeom prst="rect">
            <a:avLst/>
          </a:prstGeom>
        </p:spPr>
      </p:pic>
      <p:sp>
        <p:nvSpPr>
          <p:cNvPr id="10" name="正方形/長方形 9">
            <a:extLst>
              <a:ext uri="{FF2B5EF4-FFF2-40B4-BE49-F238E27FC236}">
                <a16:creationId xmlns:a16="http://schemas.microsoft.com/office/drawing/2014/main" id="{19C7D425-09D4-9FB8-F6AA-8FC5ABD36B93}"/>
              </a:ext>
            </a:extLst>
          </p:cNvPr>
          <p:cNvSpPr/>
          <p:nvPr/>
        </p:nvSpPr>
        <p:spPr>
          <a:xfrm>
            <a:off x="167868" y="7106662"/>
            <a:ext cx="4743530" cy="2065883"/>
          </a:xfrm>
          <a:prstGeom prst="rect">
            <a:avLst/>
          </a:prstGeom>
          <a:solidFill>
            <a:srgbClr val="F8D7CD"/>
          </a:solid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dirty="0"/>
          </a:p>
        </p:txBody>
      </p:sp>
      <p:pic>
        <p:nvPicPr>
          <p:cNvPr id="11" name="図 10">
            <a:extLst>
              <a:ext uri="{FF2B5EF4-FFF2-40B4-BE49-F238E27FC236}">
                <a16:creationId xmlns:a16="http://schemas.microsoft.com/office/drawing/2014/main" id="{39CEED45-A1F8-873C-9F4D-BA9AF4F3EA90}"/>
              </a:ext>
            </a:extLst>
          </p:cNvPr>
          <p:cNvPicPr>
            <a:picLocks noChangeAspect="1"/>
          </p:cNvPicPr>
          <p:nvPr/>
        </p:nvPicPr>
        <p:blipFill>
          <a:blip r:embed="rId9"/>
          <a:stretch>
            <a:fillRect/>
          </a:stretch>
        </p:blipFill>
        <p:spPr>
          <a:xfrm>
            <a:off x="324292" y="7763130"/>
            <a:ext cx="1959776" cy="1348219"/>
          </a:xfrm>
          <a:prstGeom prst="rect">
            <a:avLst/>
          </a:prstGeom>
        </p:spPr>
      </p:pic>
      <p:sp>
        <p:nvSpPr>
          <p:cNvPr id="16" name="テキスト ボックス 15">
            <a:extLst>
              <a:ext uri="{FF2B5EF4-FFF2-40B4-BE49-F238E27FC236}">
                <a16:creationId xmlns:a16="http://schemas.microsoft.com/office/drawing/2014/main" id="{9C6CD3EC-20F7-082E-4ABE-D5BC9DC1FE25}"/>
              </a:ext>
            </a:extLst>
          </p:cNvPr>
          <p:cNvSpPr txBox="1"/>
          <p:nvPr/>
        </p:nvSpPr>
        <p:spPr>
          <a:xfrm>
            <a:off x="205758" y="7287564"/>
            <a:ext cx="3110714" cy="430887"/>
          </a:xfrm>
          <a:prstGeom prst="rect">
            <a:avLst/>
          </a:prstGeom>
          <a:noFill/>
        </p:spPr>
        <p:txBody>
          <a:bodyPr wrap="square" rtlCol="0">
            <a:spAutoFit/>
          </a:bodyPr>
          <a:lstStyle/>
          <a:p>
            <a:r>
              <a:rPr lang="ja-JP" altLang="en-US" sz="2200" dirty="0">
                <a:solidFill>
                  <a:schemeClr val="tx1">
                    <a:lumMod val="75000"/>
                    <a:lumOff val="25000"/>
                  </a:schemeClr>
                </a:solidFill>
                <a:latin typeface="HGS創英角ｺﾞｼｯｸUB" panose="020B0900000000000000" pitchFamily="50" charset="-128"/>
                <a:ea typeface="HGS創英角ｺﾞｼｯｸUB" panose="020B0900000000000000" pitchFamily="50" charset="-128"/>
              </a:rPr>
              <a:t>札幌バプテスト教会</a:t>
            </a:r>
            <a:endParaRPr lang="en-US" altLang="ja-JP" sz="2200" dirty="0">
              <a:solidFill>
                <a:schemeClr val="tx1">
                  <a:lumMod val="75000"/>
                  <a:lumOff val="25000"/>
                </a:schemeClr>
              </a:solidFill>
              <a:latin typeface="HGS創英角ｺﾞｼｯｸUB" panose="020B0900000000000000" pitchFamily="50" charset="-128"/>
              <a:ea typeface="HGS創英角ｺﾞｼｯｸUB" panose="020B0900000000000000" pitchFamily="50" charset="-128"/>
            </a:endParaRPr>
          </a:p>
        </p:txBody>
      </p:sp>
      <p:sp>
        <p:nvSpPr>
          <p:cNvPr id="27" name="テキスト ボックス 26">
            <a:extLst>
              <a:ext uri="{FF2B5EF4-FFF2-40B4-BE49-F238E27FC236}">
                <a16:creationId xmlns:a16="http://schemas.microsoft.com/office/drawing/2014/main" id="{3DF7D687-E2D3-046A-60FF-5A508AA9C6F4}"/>
              </a:ext>
            </a:extLst>
          </p:cNvPr>
          <p:cNvSpPr txBox="1"/>
          <p:nvPr/>
        </p:nvSpPr>
        <p:spPr>
          <a:xfrm>
            <a:off x="3114956" y="7398117"/>
            <a:ext cx="1741844" cy="253916"/>
          </a:xfrm>
          <a:prstGeom prst="rect">
            <a:avLst/>
          </a:prstGeom>
          <a:noFill/>
        </p:spPr>
        <p:txBody>
          <a:bodyPr wrap="square" rtlCol="0">
            <a:spAutoFit/>
          </a:bodyPr>
          <a:lstStyle/>
          <a:p>
            <a:pPr algn="l"/>
            <a:r>
              <a:rPr kumimoji="1" lang="ja-JP" altLang="en-US" sz="1050" b="0" i="0" dirty="0">
                <a:solidFill>
                  <a:srgbClr val="000000"/>
                </a:solidFill>
                <a:effectLst/>
                <a:latin typeface="Meiryo UI" pitchFamily="50" charset="-128"/>
                <a:ea typeface="Meiryo UI" pitchFamily="50" charset="-128"/>
              </a:rPr>
              <a:t>南</a:t>
            </a:r>
            <a:r>
              <a:rPr kumimoji="1" lang="en-US" altLang="ja-JP" sz="1050" b="0" i="0" dirty="0">
                <a:solidFill>
                  <a:srgbClr val="000000"/>
                </a:solidFill>
                <a:effectLst/>
                <a:latin typeface="Meiryo UI" pitchFamily="50" charset="-128"/>
                <a:ea typeface="Meiryo UI" pitchFamily="50" charset="-128"/>
              </a:rPr>
              <a:t>22</a:t>
            </a:r>
            <a:r>
              <a:rPr kumimoji="1" lang="ja-JP" altLang="en-US" sz="1050" b="0" i="0" dirty="0">
                <a:solidFill>
                  <a:srgbClr val="000000"/>
                </a:solidFill>
                <a:effectLst/>
                <a:latin typeface="Meiryo UI" pitchFamily="50" charset="-128"/>
                <a:ea typeface="Meiryo UI" pitchFamily="50" charset="-128"/>
              </a:rPr>
              <a:t>条西</a:t>
            </a:r>
            <a:r>
              <a:rPr kumimoji="1" lang="en-US" altLang="ja-JP" sz="1050" b="0" i="0" dirty="0">
                <a:solidFill>
                  <a:srgbClr val="000000"/>
                </a:solidFill>
                <a:effectLst/>
                <a:latin typeface="Meiryo UI" pitchFamily="50" charset="-128"/>
                <a:ea typeface="Meiryo UI" pitchFamily="50" charset="-128"/>
              </a:rPr>
              <a:t>14</a:t>
            </a:r>
            <a:r>
              <a:rPr kumimoji="1" lang="ja-JP" altLang="en-US" sz="1050" b="0" i="0" dirty="0">
                <a:solidFill>
                  <a:srgbClr val="000000"/>
                </a:solidFill>
                <a:effectLst/>
                <a:latin typeface="Meiryo UI" pitchFamily="50" charset="-128"/>
                <a:ea typeface="Meiryo UI" pitchFamily="50" charset="-128"/>
              </a:rPr>
              <a:t>丁目</a:t>
            </a:r>
            <a:r>
              <a:rPr lang="en-US" altLang="ja-JP" sz="1050" dirty="0">
                <a:solidFill>
                  <a:srgbClr val="000000"/>
                </a:solidFill>
                <a:latin typeface="Meiryo UI" pitchFamily="50" charset="-128"/>
                <a:ea typeface="Meiryo UI" pitchFamily="50" charset="-128"/>
              </a:rPr>
              <a:t>1-28</a:t>
            </a:r>
            <a:endParaRPr kumimoji="1" lang="en-US" altLang="ja-JP" sz="1050" b="0" i="0" dirty="0">
              <a:solidFill>
                <a:srgbClr val="000000"/>
              </a:solidFill>
              <a:effectLst/>
              <a:latin typeface="Meiryo UI" pitchFamily="50" charset="-128"/>
              <a:ea typeface="Meiryo UI" pitchFamily="50" charset="-128"/>
            </a:endParaRPr>
          </a:p>
        </p:txBody>
      </p:sp>
      <p:sp>
        <p:nvSpPr>
          <p:cNvPr id="28" name="テキスト ボックス 27">
            <a:extLst>
              <a:ext uri="{FF2B5EF4-FFF2-40B4-BE49-F238E27FC236}">
                <a16:creationId xmlns:a16="http://schemas.microsoft.com/office/drawing/2014/main" id="{39215FBB-C829-2C31-5869-F22BBD17FF46}"/>
              </a:ext>
            </a:extLst>
          </p:cNvPr>
          <p:cNvSpPr txBox="1"/>
          <p:nvPr/>
        </p:nvSpPr>
        <p:spPr>
          <a:xfrm>
            <a:off x="2372967" y="7807498"/>
            <a:ext cx="801929" cy="276999"/>
          </a:xfrm>
          <a:prstGeom prst="rect">
            <a:avLst/>
          </a:prstGeom>
          <a:solidFill>
            <a:srgbClr val="FFFFFF"/>
          </a:solidFill>
        </p:spPr>
        <p:txBody>
          <a:bodyPr wrap="square" rtlCol="0">
            <a:spAutoFit/>
          </a:bodyPr>
          <a:lstStyle/>
          <a:p>
            <a:r>
              <a:rPr kumimoji="1" lang="ja-JP" altLang="en-US" sz="1200" dirty="0">
                <a:solidFill>
                  <a:schemeClr val="tx1">
                    <a:lumMod val="75000"/>
                    <a:lumOff val="25000"/>
                  </a:schemeClr>
                </a:solidFill>
                <a:latin typeface="HGS創英角ｺﾞｼｯｸUB" panose="020B0900000000000000" pitchFamily="50" charset="-128"/>
                <a:ea typeface="HGS創英角ｺﾞｼｯｸUB" panose="020B0900000000000000" pitchFamily="50" charset="-128"/>
              </a:rPr>
              <a:t>交通機関</a:t>
            </a:r>
          </a:p>
        </p:txBody>
      </p:sp>
      <p:sp>
        <p:nvSpPr>
          <p:cNvPr id="29" name="テキスト ボックス 28">
            <a:extLst>
              <a:ext uri="{FF2B5EF4-FFF2-40B4-BE49-F238E27FC236}">
                <a16:creationId xmlns:a16="http://schemas.microsoft.com/office/drawing/2014/main" id="{976E2C7D-B063-A6F1-9289-4DB72A3D09A5}"/>
              </a:ext>
            </a:extLst>
          </p:cNvPr>
          <p:cNvSpPr txBox="1"/>
          <p:nvPr/>
        </p:nvSpPr>
        <p:spPr>
          <a:xfrm>
            <a:off x="2537246" y="8133784"/>
            <a:ext cx="3239286" cy="415498"/>
          </a:xfrm>
          <a:prstGeom prst="rect">
            <a:avLst/>
          </a:prstGeom>
          <a:noFill/>
        </p:spPr>
        <p:txBody>
          <a:bodyPr wrap="square" rtlCol="0">
            <a:spAutoFit/>
          </a:bodyPr>
          <a:lstStyle/>
          <a:p>
            <a:r>
              <a:rPr lang="ja-JP" altLang="en-US" sz="1050" dirty="0">
                <a:latin typeface="メイリオ" panose="020B0604030504040204" pitchFamily="50" charset="-128"/>
                <a:ea typeface="メイリオ" panose="020B0604030504040204" pitchFamily="50" charset="-128"/>
              </a:rPr>
              <a:t>市電：電車事業所前駅または</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中央図書館前駅より徒歩</a:t>
            </a:r>
            <a:r>
              <a:rPr lang="en-US" altLang="ja-JP" sz="1050" dirty="0">
                <a:latin typeface="メイリオ" panose="020B0604030504040204" pitchFamily="50" charset="-128"/>
                <a:ea typeface="メイリオ" panose="020B0604030504040204" pitchFamily="50" charset="-128"/>
              </a:rPr>
              <a:t>1</a:t>
            </a:r>
            <a:r>
              <a:rPr lang="ja-JP" altLang="en-US" sz="1050" dirty="0">
                <a:latin typeface="メイリオ" panose="020B0604030504040204" pitchFamily="50" charset="-128"/>
                <a:ea typeface="メイリオ" panose="020B0604030504040204" pitchFamily="50" charset="-128"/>
              </a:rPr>
              <a:t>分</a:t>
            </a:r>
            <a:endParaRPr lang="en-US" altLang="ja-JP" sz="1050" dirty="0">
              <a:latin typeface="メイリオ" panose="020B0604030504040204" pitchFamily="50" charset="-128"/>
              <a:ea typeface="メイリオ" panose="020B0604030504040204" pitchFamily="50" charset="-128"/>
            </a:endParaRPr>
          </a:p>
        </p:txBody>
      </p:sp>
      <p:sp>
        <p:nvSpPr>
          <p:cNvPr id="30" name="テキスト ボックス 29">
            <a:extLst>
              <a:ext uri="{FF2B5EF4-FFF2-40B4-BE49-F238E27FC236}">
                <a16:creationId xmlns:a16="http://schemas.microsoft.com/office/drawing/2014/main" id="{24889152-5D5A-3AD8-4D3E-421651EA9A7E}"/>
              </a:ext>
            </a:extLst>
          </p:cNvPr>
          <p:cNvSpPr txBox="1"/>
          <p:nvPr/>
        </p:nvSpPr>
        <p:spPr>
          <a:xfrm>
            <a:off x="2370243" y="8430525"/>
            <a:ext cx="614046" cy="276999"/>
          </a:xfrm>
          <a:prstGeom prst="rect">
            <a:avLst/>
          </a:prstGeom>
          <a:solidFill>
            <a:schemeClr val="bg1"/>
          </a:solidFill>
        </p:spPr>
        <p:txBody>
          <a:bodyPr wrap="square" rtlCol="0">
            <a:spAutoFit/>
          </a:bodyPr>
          <a:lstStyle/>
          <a:p>
            <a:r>
              <a:rPr lang="ja-JP" altLang="en-US" sz="1200" dirty="0">
                <a:solidFill>
                  <a:schemeClr val="tx1">
                    <a:lumMod val="75000"/>
                    <a:lumOff val="25000"/>
                  </a:schemeClr>
                </a:solidFill>
                <a:latin typeface="HGS創英角ｺﾞｼｯｸUB" panose="020B0900000000000000" pitchFamily="50" charset="-128"/>
                <a:ea typeface="HGS創英角ｺﾞｼｯｸUB" panose="020B0900000000000000" pitchFamily="50" charset="-128"/>
              </a:rPr>
              <a:t>目印</a:t>
            </a:r>
            <a:endParaRPr kumimoji="1" lang="ja-JP" altLang="en-US" sz="1200" dirty="0">
              <a:solidFill>
                <a:schemeClr val="tx1">
                  <a:lumMod val="75000"/>
                  <a:lumOff val="25000"/>
                </a:schemeClr>
              </a:solidFill>
              <a:latin typeface="HGS創英角ｺﾞｼｯｸUB" panose="020B0900000000000000" pitchFamily="50" charset="-128"/>
              <a:ea typeface="HGS創英角ｺﾞｼｯｸUB" panose="020B0900000000000000" pitchFamily="50" charset="-128"/>
            </a:endParaRPr>
          </a:p>
        </p:txBody>
      </p:sp>
      <p:sp>
        <p:nvSpPr>
          <p:cNvPr id="2053" name="テキスト ボックス 2052">
            <a:extLst>
              <a:ext uri="{FF2B5EF4-FFF2-40B4-BE49-F238E27FC236}">
                <a16:creationId xmlns:a16="http://schemas.microsoft.com/office/drawing/2014/main" id="{DAE96A28-DBFD-A125-2B97-04D069A91B59}"/>
              </a:ext>
            </a:extLst>
          </p:cNvPr>
          <p:cNvSpPr txBox="1"/>
          <p:nvPr/>
        </p:nvSpPr>
        <p:spPr>
          <a:xfrm>
            <a:off x="2543508" y="8729780"/>
            <a:ext cx="3239286" cy="415498"/>
          </a:xfrm>
          <a:prstGeom prst="rect">
            <a:avLst/>
          </a:prstGeom>
          <a:noFill/>
        </p:spPr>
        <p:txBody>
          <a:bodyPr wrap="square" rtlCol="0">
            <a:spAutoFit/>
          </a:bodyPr>
          <a:lstStyle/>
          <a:p>
            <a:r>
              <a:rPr lang="ja-JP" altLang="en-US" sz="1050" dirty="0">
                <a:latin typeface="メイリオ" panose="020B0604030504040204" pitchFamily="50" charset="-128"/>
                <a:ea typeface="メイリオ" panose="020B0604030504040204" pitchFamily="50" charset="-128"/>
              </a:rPr>
              <a:t>駐車場の広いセブンイレブンが</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向かいにあります。</a:t>
            </a:r>
            <a:endParaRPr lang="en-US" altLang="ja-JP" sz="1050" dirty="0">
              <a:latin typeface="メイリオ" panose="020B0604030504040204" pitchFamily="50" charset="-128"/>
              <a:ea typeface="メイリオ" panose="020B0604030504040204" pitchFamily="50" charset="-128"/>
            </a:endParaRPr>
          </a:p>
        </p:txBody>
      </p:sp>
      <p:sp>
        <p:nvSpPr>
          <p:cNvPr id="8" name="フレーム 7">
            <a:extLst>
              <a:ext uri="{FF2B5EF4-FFF2-40B4-BE49-F238E27FC236}">
                <a16:creationId xmlns:a16="http://schemas.microsoft.com/office/drawing/2014/main" id="{FF430EB6-4134-44C9-0F96-543894D503AE}"/>
              </a:ext>
            </a:extLst>
          </p:cNvPr>
          <p:cNvSpPr/>
          <p:nvPr/>
        </p:nvSpPr>
        <p:spPr>
          <a:xfrm>
            <a:off x="203004" y="7108995"/>
            <a:ext cx="2781496" cy="609445"/>
          </a:xfrm>
          <a:prstGeom prst="frame">
            <a:avLst>
              <a:gd name="adj1" fmla="val 6248"/>
            </a:avLst>
          </a:prstGeom>
          <a:solidFill>
            <a:srgbClr val="E4EEF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55" name="テキスト ボックス 2054">
            <a:extLst>
              <a:ext uri="{FF2B5EF4-FFF2-40B4-BE49-F238E27FC236}">
                <a16:creationId xmlns:a16="http://schemas.microsoft.com/office/drawing/2014/main" id="{84FC7915-50BE-0BC0-072D-4701BDFA0A8F}"/>
              </a:ext>
            </a:extLst>
          </p:cNvPr>
          <p:cNvSpPr txBox="1"/>
          <p:nvPr/>
        </p:nvSpPr>
        <p:spPr>
          <a:xfrm>
            <a:off x="436182" y="7145007"/>
            <a:ext cx="2484818" cy="261610"/>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す こ や か 倶 楽 部 会 場 紹 介</a:t>
            </a:r>
          </a:p>
        </p:txBody>
      </p:sp>
    </p:spTree>
    <p:extLst>
      <p:ext uri="{BB962C8B-B14F-4D97-AF65-F5344CB8AC3E}">
        <p14:creationId xmlns:p14="http://schemas.microsoft.com/office/powerpoint/2010/main" val="434771817"/>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51</Template>
  <TotalTime>33316</TotalTime>
  <Words>1662</Words>
  <Application>Microsoft Office PowerPoint</Application>
  <PresentationFormat>ユーザー設定</PresentationFormat>
  <Paragraphs>224</Paragraphs>
  <Slides>2</Slides>
  <Notes>2</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vt:i4>
      </vt:variant>
    </vt:vector>
  </HeadingPairs>
  <TitlesOfParts>
    <vt:vector size="13" baseType="lpstr">
      <vt:lpstr>AR丸ゴシック体E</vt:lpstr>
      <vt:lpstr>HGP創英角ｺﾞｼｯｸUB</vt:lpstr>
      <vt:lpstr>HGS創英角ｺﾞｼｯｸUB</vt:lpstr>
      <vt:lpstr>HG創英角ｺﾞｼｯｸUB</vt:lpstr>
      <vt:lpstr>Meiryo UI</vt:lpstr>
      <vt:lpstr>メイリオ</vt:lpstr>
      <vt:lpstr>游ゴシック</vt:lpstr>
      <vt:lpstr>Arial</vt:lpstr>
      <vt:lpstr>Calibri</vt:lpstr>
      <vt:lpstr>Calibri Light</vt:lpstr>
      <vt:lpstr>1_ガイド入りテンプレートサンプル20130531三木さん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FUJITSU</dc:creator>
  <cp:lastModifiedBy>user</cp:lastModifiedBy>
  <cp:revision>1678</cp:revision>
  <cp:lastPrinted>2024-09-19T08:29:35Z</cp:lastPrinted>
  <dcterms:created xsi:type="dcterms:W3CDTF">2013-08-07T01:16:52Z</dcterms:created>
  <dcterms:modified xsi:type="dcterms:W3CDTF">2024-09-20T04:23:13Z</dcterms:modified>
</cp:coreProperties>
</file>